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65" r:id="rId7"/>
    <p:sldId id="264" r:id="rId8"/>
    <p:sldId id="267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067D-BEF2-426B-81F9-FE3E2B3E3A69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B7A8-D277-42D1-82B6-74F90CAAB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2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0C99-58F0-4BF5-95E9-E488B829C16E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2523-358F-4956-BAFE-074304AF1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29EE-C54D-47E0-805A-63AD6152F770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163D-7029-464A-A56C-C6CBE361A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1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FDAA6-AE7B-444C-9A46-E4DDAF451106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4CC8-C545-4255-BA8C-BB4CA66D6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5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59B0-0783-4B8E-A5F7-E2A2ED525645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9601-6AAB-468D-9AB3-9863532AF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55EF-AE9C-4DD5-91B8-96163ADAF69B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057B9-2A45-42D1-BDC2-57BD220C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9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697A-EF21-404A-9688-9EE0B6FF5D7B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6FD65-9DBE-4CFB-AC4A-75E6A2E10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7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CE60-6107-4D54-8A78-55EEB02AB11C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58EF-FBC4-4653-B73A-BF881AF37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2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5D15-29D2-42E3-94C9-5662C963FE84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E42E1-D93F-4C04-8D58-0F919DA46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1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4809-8FD4-408D-8B84-D2F6C5ACF7CB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B898D-AE9F-4302-95AA-B32BC9E51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5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76BF-DD6F-45DA-BA00-4CAED1AE6205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2911D-0F75-4B6A-906C-D472DF54A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6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303030">
                    <a:lumMod val="90000"/>
                    <a:lumOff val="10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68EE3-E3BA-4448-ACD7-BE3F2DCD3B4C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4/4/2016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303030">
                    <a:lumMod val="90000"/>
                    <a:lumOff val="10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43800-E320-4D3C-AC56-9727B0174AE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mdco.com/" TargetMode="External"/><Relationship Id="rId2" Type="http://schemas.openxmlformats.org/officeDocument/2006/relationships/hyperlink" Target="mailto:tference@hrmdco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429000"/>
          </a:xfrm>
        </p:spPr>
        <p:txBody>
          <a:bodyPr/>
          <a:lstStyle/>
          <a:p>
            <a:pPr algn="ctr" eaLnBrk="1" hangingPunct="1"/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b="1" dirty="0">
                <a:solidFill>
                  <a:schemeClr val="bg1"/>
                </a:solidFill>
              </a:rPr>
              <a:t/>
            </a:r>
            <a:br>
              <a:rPr lang="en-US" altLang="en-US" sz="4800" b="1" dirty="0">
                <a:solidFill>
                  <a:schemeClr val="bg1"/>
                </a:solidFill>
              </a:rPr>
            </a:br>
            <a:r>
              <a:rPr lang="en-US" altLang="en-US" sz="4800" b="1" dirty="0">
                <a:solidFill>
                  <a:schemeClr val="bg1"/>
                </a:solidFill>
              </a:rPr>
              <a:t/>
            </a:r>
            <a:br>
              <a:rPr lang="en-US" altLang="en-US" sz="4800" b="1" dirty="0">
                <a:solidFill>
                  <a:schemeClr val="bg1"/>
                </a:solidFill>
              </a:rPr>
            </a:br>
            <a:r>
              <a:rPr lang="en-US" altLang="en-US" sz="4000" b="1" dirty="0">
                <a:solidFill>
                  <a:schemeClr val="bg1"/>
                </a:solidFill>
              </a:rPr>
              <a:t/>
            </a:r>
            <a:br>
              <a:rPr lang="en-US" alt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Centralized and Portable, Employee-Maintained Personal Health Record (PHR) To Facilitate Interoperability of Medical Information Among All Parties</a:t>
            </a:r>
            <a:r>
              <a:rPr lang="en-US" altLang="en-US" sz="4000" b="1" dirty="0">
                <a:solidFill>
                  <a:schemeClr val="bg1"/>
                </a:solidFill>
              </a:rPr>
              <a:t/>
            </a:r>
            <a:br>
              <a:rPr lang="en-US" altLang="en-US" sz="4000" b="1" dirty="0">
                <a:solidFill>
                  <a:schemeClr val="bg1"/>
                </a:solidFill>
              </a:rPr>
            </a:br>
            <a:endParaRPr lang="en-US" alt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8686800" cy="2971800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solidFill>
                  <a:schemeClr val="tx1"/>
                </a:solidFill>
              </a:rPr>
              <a:t>HR </a:t>
            </a:r>
            <a:r>
              <a:rPr lang="en-US" sz="5100" dirty="0" smtClean="0">
                <a:solidFill>
                  <a:schemeClr val="tx1"/>
                </a:solidFill>
              </a:rPr>
              <a:t>Specialty Products &amp; Services Catalogue Executive </a:t>
            </a:r>
            <a:r>
              <a:rPr lang="en-US" sz="5100" dirty="0">
                <a:solidFill>
                  <a:schemeClr val="tx1"/>
                </a:solidFill>
              </a:rPr>
              <a:t>Summary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solidFill>
                  <a:schemeClr val="tx1"/>
                </a:solidFill>
              </a:rPr>
              <a:t>A No Frills Distillation of Vendor’s Marketing Collateral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Thomas A Ference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President &amp; CEO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Human Resources Mining &amp; Distribution Co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Locating, Validating and Accelerating HR  Innovation 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Office: 219-662-0201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Cell: 630-240-2583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Fax: 219-661-0236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e-mail: 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tference@hrmdco.com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Website: 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www.hrmdco.com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2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algn="ctr"/>
            <a:r>
              <a:rPr lang="en-US" sz="3200" dirty="0" smtClean="0"/>
              <a:t>Employee-Maintained , Centralized PHR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543800" cy="48006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Employees and family members may see multiple providers resulting in their having multiple prescriptions, procedures, medical tests, etc. </a:t>
            </a:r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information is typically stored within each </a:t>
            </a:r>
            <a:r>
              <a:rPr lang="en-US" dirty="0" smtClean="0"/>
              <a:t>provider’s </a:t>
            </a:r>
            <a:r>
              <a:rPr lang="en-US" dirty="0"/>
              <a:t>closed date base and provided to plan members piecemeal by each provider such that a consolidated personal / family record is never available.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18-months-in-the-development, </a:t>
            </a:r>
            <a:r>
              <a:rPr lang="en-US" dirty="0" smtClean="0"/>
              <a:t>HIPAA secure and </a:t>
            </a:r>
            <a:r>
              <a:rPr lang="en-US" dirty="0"/>
              <a:t> 24 hour-call –center-supported  web portal walks employees through entering  their own (and their family member as desired) information from multiple provider and other sources so as to maintain a centralized PHR. 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58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0"/>
            <a:ext cx="9144000" cy="914400"/>
          </a:xfrm>
        </p:spPr>
        <p:txBody>
          <a:bodyPr/>
          <a:lstStyle/>
          <a:p>
            <a:pPr algn="ctr"/>
            <a:r>
              <a:rPr lang="en-US" sz="3200" dirty="0"/>
              <a:t>Employee-Maintained , Centralized PHR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7543800" cy="1447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Such health information includes but is not limited to clinical histories, </a:t>
            </a:r>
            <a:r>
              <a:rPr lang="en-US" dirty="0" smtClean="0"/>
              <a:t>allergies, prescriptions unlimited</a:t>
            </a:r>
            <a:r>
              <a:rPr lang="en-US" dirty="0"/>
              <a:t> documents, </a:t>
            </a:r>
            <a:r>
              <a:rPr lang="en-US" dirty="0" smtClean="0"/>
              <a:t>etc.</a:t>
            </a:r>
            <a:endParaRPr lang="en-US" dirty="0"/>
          </a:p>
          <a:p>
            <a:r>
              <a:rPr lang="en-US" dirty="0" smtClean="0"/>
              <a:t>Stored </a:t>
            </a:r>
            <a:r>
              <a:rPr lang="en-US" dirty="0"/>
              <a:t>information can be printed off prior to or viewed on a PDA at time of, a provider visit so as to facilitate the providers’ on-site, laborious and paper-based “fill-out-the -forms “ritual. </a:t>
            </a:r>
            <a:endParaRPr lang="en-US" dirty="0" smtClean="0"/>
          </a:p>
          <a:p>
            <a:r>
              <a:rPr lang="en-US" dirty="0" smtClean="0"/>
              <a:t>Results </a:t>
            </a:r>
            <a:r>
              <a:rPr lang="en-US" dirty="0"/>
              <a:t>include elimination / reductions in duplicate testing, unnecessary doctor visits and absenteeism.  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portal also reduces time spent during working hours addressing caregiving responsibilities, tracking down medical records and managing health issues.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2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algn="ctr"/>
            <a:r>
              <a:rPr lang="en-US" sz="3200" dirty="0" smtClean="0"/>
              <a:t>What’s included in the PHR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543800" cy="4800600"/>
          </a:xfrm>
        </p:spPr>
        <p:txBody>
          <a:bodyPr/>
          <a:lstStyle/>
          <a:p>
            <a:r>
              <a:rPr lang="en-US" b="1" dirty="0" smtClean="0"/>
              <a:t>Allergies </a:t>
            </a:r>
            <a:r>
              <a:rPr lang="en-US" b="1" dirty="0"/>
              <a:t>and adverse drug </a:t>
            </a:r>
            <a:r>
              <a:rPr lang="en-US" b="1" dirty="0" smtClean="0"/>
              <a:t>reactions</a:t>
            </a:r>
            <a:endParaRPr lang="en-US" b="1" dirty="0"/>
          </a:p>
          <a:p>
            <a:r>
              <a:rPr lang="en-US" b="1" dirty="0" smtClean="0"/>
              <a:t>Medications </a:t>
            </a:r>
            <a:r>
              <a:rPr lang="en-US" b="1" dirty="0"/>
              <a:t>(including dosage and how </a:t>
            </a:r>
            <a:r>
              <a:rPr lang="en-US" b="1" dirty="0" smtClean="0"/>
              <a:t>often </a:t>
            </a:r>
            <a:r>
              <a:rPr lang="en-US" b="1" dirty="0"/>
              <a:t>taken)</a:t>
            </a:r>
          </a:p>
          <a:p>
            <a:r>
              <a:rPr lang="en-US" b="1" dirty="0" smtClean="0"/>
              <a:t>Illnesses </a:t>
            </a:r>
            <a:r>
              <a:rPr lang="en-US" b="1" dirty="0"/>
              <a:t>and </a:t>
            </a:r>
            <a:r>
              <a:rPr lang="en-US" b="1" dirty="0" smtClean="0"/>
              <a:t>Hospitalizations</a:t>
            </a:r>
            <a:endParaRPr lang="en-US" b="1" dirty="0"/>
          </a:p>
          <a:p>
            <a:r>
              <a:rPr lang="en-US" b="1" dirty="0" smtClean="0"/>
              <a:t>Surgeries </a:t>
            </a:r>
            <a:r>
              <a:rPr lang="en-US" b="1" dirty="0"/>
              <a:t>and other procedures</a:t>
            </a:r>
          </a:p>
          <a:p>
            <a:r>
              <a:rPr lang="en-US" b="1" dirty="0" smtClean="0"/>
              <a:t>Chronic </a:t>
            </a:r>
            <a:r>
              <a:rPr lang="en-US" b="1" dirty="0"/>
              <a:t>Diseases</a:t>
            </a:r>
          </a:p>
          <a:p>
            <a:r>
              <a:rPr lang="en-US" b="1" dirty="0" smtClean="0"/>
              <a:t>Vaccinations</a:t>
            </a:r>
            <a:endParaRPr lang="en-US" b="1" dirty="0"/>
          </a:p>
          <a:p>
            <a:r>
              <a:rPr lang="en-US" b="1" dirty="0" smtClean="0"/>
              <a:t>Test </a:t>
            </a:r>
            <a:r>
              <a:rPr lang="en-US" b="1" dirty="0"/>
              <a:t>results and imaging reports</a:t>
            </a:r>
          </a:p>
          <a:p>
            <a:r>
              <a:rPr lang="en-US" b="1" dirty="0" smtClean="0"/>
              <a:t>Family </a:t>
            </a:r>
            <a:r>
              <a:rPr lang="en-US" b="1" dirty="0"/>
              <a:t>History</a:t>
            </a:r>
          </a:p>
          <a:p>
            <a:r>
              <a:rPr lang="en-US" b="1" dirty="0" smtClean="0"/>
              <a:t>Emergency </a:t>
            </a:r>
            <a:r>
              <a:rPr lang="en-US" b="1" dirty="0"/>
              <a:t>Contacts</a:t>
            </a:r>
          </a:p>
          <a:p>
            <a:r>
              <a:rPr lang="en-US" b="1" dirty="0" smtClean="0"/>
              <a:t>Documents </a:t>
            </a:r>
            <a:r>
              <a:rPr lang="en-US" b="1" dirty="0"/>
              <a:t>including lab reports, images, advanced </a:t>
            </a:r>
            <a:r>
              <a:rPr lang="en-US" b="1" dirty="0" smtClean="0"/>
              <a:t>directives</a:t>
            </a:r>
            <a:r>
              <a:rPr lang="en-US" b="1" dirty="0"/>
              <a:t>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txBody>
          <a:bodyPr/>
          <a:lstStyle/>
          <a:p>
            <a:pPr algn="ctr"/>
            <a:r>
              <a:rPr lang="en-US" sz="3200" dirty="0" smtClean="0"/>
              <a:t>Patient Enters Desired Data </a:t>
            </a:r>
            <a:endParaRPr lang="en-US" sz="3200" dirty="0"/>
          </a:p>
        </p:txBody>
      </p:sp>
      <p:pic>
        <p:nvPicPr>
          <p:cNvPr id="4" name="Content Placeholder 3" descr="Screen Shot 2016-03-22 at 10.56.40 AM cop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4" r="-1494"/>
          <a:stretch>
            <a:fillRect/>
          </a:stretch>
        </p:blipFill>
        <p:spPr>
          <a:xfrm>
            <a:off x="685800" y="1066800"/>
            <a:ext cx="7772400" cy="4953000"/>
          </a:xfrm>
        </p:spPr>
      </p:pic>
    </p:spTree>
    <p:extLst>
      <p:ext uri="{BB962C8B-B14F-4D97-AF65-F5344CB8AC3E}">
        <p14:creationId xmlns:p14="http://schemas.microsoft.com/office/powerpoint/2010/main" val="385577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" y="228600"/>
            <a:ext cx="9144000" cy="685800"/>
          </a:xfrm>
        </p:spPr>
        <p:txBody>
          <a:bodyPr/>
          <a:lstStyle/>
          <a:p>
            <a:pPr algn="ctr"/>
            <a:r>
              <a:rPr lang="en-US" sz="3200" dirty="0"/>
              <a:t>Prescription / Medication </a:t>
            </a:r>
            <a:r>
              <a:rPr lang="en-US" sz="3200" dirty="0" smtClean="0"/>
              <a:t>Data Example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5438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creen Shot 2016-03-22 at 10.56.58 AM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r="1260"/>
          <a:stretch>
            <a:fillRect/>
          </a:stretch>
        </p:blipFill>
        <p:spPr bwMode="auto">
          <a:xfrm>
            <a:off x="651356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07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algn="ctr"/>
            <a:r>
              <a:rPr lang="en-US" sz="3200" dirty="0" smtClean="0"/>
              <a:t>Prescription / Medication </a:t>
            </a:r>
            <a:r>
              <a:rPr lang="en-US" sz="3200" dirty="0" smtClean="0"/>
              <a:t>Data Example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creen Shot 2016-03-22 at 10.57.10 AM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5" b="4855"/>
          <a:stretch>
            <a:fillRect/>
          </a:stretch>
        </p:blipFill>
        <p:spPr bwMode="auto">
          <a:xfrm>
            <a:off x="762000" y="1060450"/>
            <a:ext cx="76200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17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69" y="228600"/>
            <a:ext cx="9144000" cy="685800"/>
          </a:xfrm>
        </p:spPr>
        <p:txBody>
          <a:bodyPr/>
          <a:lstStyle/>
          <a:p>
            <a:pPr algn="ctr"/>
            <a:r>
              <a:rPr lang="en-US" sz="3200" dirty="0" smtClean="0"/>
              <a:t>Mobile App - Prescription </a:t>
            </a:r>
            <a:r>
              <a:rPr lang="en-US" sz="3200" dirty="0"/>
              <a:t>/ Medication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IMG_2955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2" y="990600"/>
            <a:ext cx="386366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781800" cy="685800"/>
          </a:xfrm>
        </p:spPr>
        <p:txBody>
          <a:bodyPr/>
          <a:lstStyle/>
          <a:p>
            <a:pPr algn="ctr" eaLnBrk="1" hangingPunct="1"/>
            <a:r>
              <a:rPr lang="en-US" altLang="en-US" sz="3200" smtClean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This product/service is contained in the HR Specialty Products &amp; Services Catalogue™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Operational </a:t>
            </a:r>
            <a:r>
              <a:rPr lang="en-US" dirty="0"/>
              <a:t>level details about this particular service provider can be obtained in conference with the vendor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HR Mining &amp;Distribution Co. is an independent and contracted representative of the vendor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Upon </a:t>
            </a:r>
            <a:r>
              <a:rPr lang="en-US" dirty="0"/>
              <a:t>your request, we will arrange for an introduction that can range from a simple, quick conference call to a services overview / system demo 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Tom </a:t>
            </a:r>
            <a:r>
              <a:rPr lang="en-US" dirty="0"/>
              <a:t>Ference 219-662-0201 (Chicagoland area) or tference@hrmdco.com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Thank </a:t>
            </a:r>
            <a:r>
              <a:rPr lang="en-US" dirty="0"/>
              <a:t>you for your potential interest in this fresh thinking </a:t>
            </a:r>
          </a:p>
        </p:txBody>
      </p:sp>
    </p:spTree>
    <p:extLst>
      <p:ext uri="{BB962C8B-B14F-4D97-AF65-F5344CB8AC3E}">
        <p14:creationId xmlns:p14="http://schemas.microsoft.com/office/powerpoint/2010/main" val="4228430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275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1_NewsPrint</vt:lpstr>
      <vt:lpstr>    Centralized and Portable, Employee-Maintained Personal Health Record (PHR) To Facilitate Interoperability of Medical Information Among All Parties </vt:lpstr>
      <vt:lpstr>Employee-Maintained , Centralized PHR </vt:lpstr>
      <vt:lpstr>Employee-Maintained , Centralized PHR </vt:lpstr>
      <vt:lpstr>What’s included in the PHR</vt:lpstr>
      <vt:lpstr>Patient Enters Desired Data </vt:lpstr>
      <vt:lpstr>Prescription / Medication Data Example </vt:lpstr>
      <vt:lpstr>Prescription / Medication Data Example </vt:lpstr>
      <vt:lpstr>Mobile App - Prescription / Medication Example 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HR Strategy &amp; Operations Command Center   </dc:title>
  <dc:creator>Thomas</dc:creator>
  <cp:lastModifiedBy>Thomas</cp:lastModifiedBy>
  <cp:revision>6</cp:revision>
  <dcterms:created xsi:type="dcterms:W3CDTF">2015-04-19T19:32:55Z</dcterms:created>
  <dcterms:modified xsi:type="dcterms:W3CDTF">2016-04-04T11:53:16Z</dcterms:modified>
</cp:coreProperties>
</file>