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4" r:id="rId4"/>
    <p:sldId id="265" r:id="rId5"/>
    <p:sldId id="266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067D-BEF2-426B-81F9-FE3E2B3E3A69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B7A8-D277-42D1-82B6-74F90CAAB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2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0C99-58F0-4BF5-95E9-E488B829C16E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2523-358F-4956-BAFE-074304AF1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29EE-C54D-47E0-805A-63AD6152F770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163D-7029-464A-A56C-C6CBE361A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DAA6-AE7B-444C-9A46-E4DDAF451106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4CC8-C545-4255-BA8C-BB4CA66D6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5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59B0-0783-4B8E-A5F7-E2A2ED525645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9601-6AAB-468D-9AB3-9863532AF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55EF-AE9C-4DD5-91B8-96163ADAF69B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57B9-2A45-42D1-BDC2-57BD220C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9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697A-EF21-404A-9688-9EE0B6FF5D7B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FD65-9DBE-4CFB-AC4A-75E6A2E10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7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CE60-6107-4D54-8A78-55EEB02AB11C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58EF-FBC4-4653-B73A-BF881AF37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2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5D15-29D2-42E3-94C9-5662C963FE84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42E1-D93F-4C04-8D58-0F919DA4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1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4809-8FD4-408D-8B84-D2F6C5ACF7CB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898D-AE9F-4302-95AA-B32BC9E51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76BF-DD6F-45DA-BA00-4CAED1AE6205}" type="datetimeFigureOut">
              <a:rPr lang="en-US"/>
              <a:pPr>
                <a:defRPr/>
              </a:pPr>
              <a:t>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911D-0F75-4B6A-906C-D472DF54A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6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68EE3-E3BA-4448-ACD7-BE3F2DCD3B4C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2/21/2018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43800-E320-4D3C-AC56-9727B0174A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mdco.com/" TargetMode="External"/><Relationship Id="rId2" Type="http://schemas.openxmlformats.org/officeDocument/2006/relationships/hyperlink" Target="mailto:tference@hrmdco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762000" y="-381000"/>
            <a:ext cx="7772400" cy="2914650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>
                <a:solidFill>
                  <a:schemeClr val="bg1"/>
                </a:solidFill>
              </a:rPr>
              <a:t/>
            </a:r>
            <a:br>
              <a:rPr lang="en-US" altLang="en-US" sz="4800" b="1" dirty="0" smtClean="0">
                <a:solidFill>
                  <a:schemeClr val="bg1"/>
                </a:solidFill>
              </a:rPr>
            </a:br>
            <a:r>
              <a:rPr lang="en-US" altLang="en-US" sz="4800" b="1" dirty="0" smtClean="0">
                <a:solidFill>
                  <a:schemeClr val="bg1"/>
                </a:solidFill>
              </a:rPr>
              <a:t/>
            </a:r>
            <a:br>
              <a:rPr lang="en-US" altLang="en-US" sz="4800" b="1" dirty="0" smtClean="0">
                <a:solidFill>
                  <a:schemeClr val="bg1"/>
                </a:solidFill>
              </a:rPr>
            </a:br>
            <a:r>
              <a:rPr lang="en-US" altLang="en-US" sz="4800" b="1" dirty="0" smtClean="0">
                <a:solidFill>
                  <a:schemeClr val="bg1"/>
                </a:solidFill>
              </a:rPr>
              <a:t/>
            </a:r>
            <a:br>
              <a:rPr lang="en-US" altLang="en-US" sz="4800" b="1" dirty="0" smtClean="0">
                <a:solidFill>
                  <a:schemeClr val="bg1"/>
                </a:solidFill>
              </a:rPr>
            </a:br>
            <a:r>
              <a:rPr lang="en-US" altLang="en-US" sz="4800" dirty="0" smtClean="0">
                <a:solidFill>
                  <a:schemeClr val="bg1"/>
                </a:solidFill>
              </a:rPr>
              <a:t/>
            </a:r>
            <a:br>
              <a:rPr lang="en-US" altLang="en-US" sz="4800" dirty="0" smtClean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Job-Specific, Simulation-Based, Whole-Person Pre-Hire Assessments </a:t>
            </a:r>
            <a:endParaRPr lang="en-US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686800" cy="29718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HR </a:t>
            </a:r>
            <a:r>
              <a:rPr lang="en-US" sz="5100" dirty="0" smtClean="0">
                <a:solidFill>
                  <a:schemeClr val="tx1"/>
                </a:solidFill>
              </a:rPr>
              <a:t>Specialty Products &amp; Services Catalogue Executive </a:t>
            </a:r>
            <a:r>
              <a:rPr lang="en-US" sz="5100" dirty="0">
                <a:solidFill>
                  <a:schemeClr val="tx1"/>
                </a:solidFill>
              </a:rPr>
              <a:t>Summary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A No Frills Distillation of Vendor’s Marketing Collateral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Thomas A Ference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President &amp; CEO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Human Resources Mining &amp; Distribution Co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Locating, Validating and Accelerating HR  Innovation 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Office: 219-662-0201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Cell: 630-240-2583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Fax: 219-661-0236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e-mail: 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tference@hrmdco.com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Website: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www.hrmdco.com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457200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Job-Specific, Simulation-Based, </a:t>
            </a:r>
            <a:r>
              <a:rPr lang="en-US" sz="3000" b="1" dirty="0" smtClean="0">
                <a:solidFill>
                  <a:schemeClr val="tx1"/>
                </a:solidFill>
              </a:rPr>
              <a:t>Pre-Hire </a:t>
            </a:r>
            <a:r>
              <a:rPr lang="en-US" sz="3000" b="1" dirty="0">
                <a:solidFill>
                  <a:schemeClr val="tx1"/>
                </a:solidFill>
              </a:rPr>
              <a:t>Assessments 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543800" cy="5029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In tight labor markets, companies need to make a positive impression on employment candidates to avoid losing them to the competition.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the same time, companies need a fast and effective means of identifying candidates who are likely to perform well and remain with the company long enough to return their investment in training.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This assessment uses animated simulation to simulate specific jobs, and covers all key classes of competencies: </a:t>
            </a:r>
            <a:r>
              <a:rPr lang="en-US" dirty="0" smtClean="0"/>
              <a:t>            </a:t>
            </a:r>
          </a:p>
          <a:p>
            <a:pPr marL="0" indent="0">
              <a:buNone/>
            </a:pPr>
            <a:r>
              <a:rPr lang="en-US" dirty="0" smtClean="0"/>
              <a:t>      -cognitive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smtClean="0"/>
              <a:t>      -personality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-behavioral </a:t>
            </a:r>
            <a:r>
              <a:rPr lang="en-US" dirty="0"/>
              <a:t>history,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-skills/knowledge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067800" cy="1066800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Job-Specific, Simulation-Based, Pre-Hire Assessments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518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/>
              <a:t>The </a:t>
            </a:r>
            <a:r>
              <a:rPr lang="en-US" sz="2300" dirty="0"/>
              <a:t>simulations are consistently rated by candidates as engaging and high quality. </a:t>
            </a:r>
            <a:endParaRPr lang="en-US" sz="2300" dirty="0" smtClean="0"/>
          </a:p>
          <a:p>
            <a:r>
              <a:rPr lang="en-US" sz="2300" dirty="0" smtClean="0"/>
              <a:t>Makes </a:t>
            </a:r>
            <a:r>
              <a:rPr lang="en-US" sz="2300" dirty="0"/>
              <a:t>all other pre-employment assessments seem outdated. </a:t>
            </a:r>
            <a:endParaRPr lang="en-US" sz="2300" dirty="0" smtClean="0"/>
          </a:p>
          <a:p>
            <a:r>
              <a:rPr lang="en-US" sz="2300" dirty="0" smtClean="0"/>
              <a:t>A </a:t>
            </a:r>
            <a:r>
              <a:rPr lang="en-US" sz="2300" dirty="0"/>
              <a:t>library of 200+ off-the-shelf simulation-based assessments is offered, conforming to individual job titles based on O*Net. </a:t>
            </a:r>
            <a:endParaRPr lang="en-US" sz="2300" dirty="0" smtClean="0"/>
          </a:p>
          <a:p>
            <a:r>
              <a:rPr lang="en-US" sz="2300" dirty="0" smtClean="0"/>
              <a:t>Each assessment is a pre-packaged “Whole Person” assessment that measures all critical categories of dimensions in one package. </a:t>
            </a:r>
          </a:p>
          <a:p>
            <a:r>
              <a:rPr lang="en-US" sz="2300" dirty="0" smtClean="0"/>
              <a:t>Additionally</a:t>
            </a:r>
            <a:r>
              <a:rPr lang="en-US" sz="2300" dirty="0"/>
              <a:t>, the company produces customized animated or video-based simulations </a:t>
            </a:r>
            <a:r>
              <a:rPr lang="en-US" sz="2300" dirty="0" smtClean="0"/>
              <a:t>typically for larger </a:t>
            </a:r>
            <a:r>
              <a:rPr lang="en-US" sz="2300" dirty="0"/>
              <a:t>clients. </a:t>
            </a:r>
          </a:p>
          <a:p>
            <a:r>
              <a:rPr lang="en-US" sz="2300" dirty="0" smtClean="0"/>
              <a:t>Company is consistently rated highly for responsiveness and quality by employers using the service.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0534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algn="ctr"/>
            <a:r>
              <a:rPr lang="en-US" sz="3200" dirty="0" smtClean="0"/>
              <a:t>Sample Simulation Screen Shots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95400"/>
            <a:ext cx="3657600" cy="639762"/>
          </a:xfrm>
        </p:spPr>
        <p:txBody>
          <a:bodyPr/>
          <a:lstStyle/>
          <a:p>
            <a:pPr algn="ctr"/>
            <a:r>
              <a:rPr lang="en-US" dirty="0" smtClean="0"/>
              <a:t>Bank Teller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981200"/>
            <a:ext cx="36576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909" y="1253836"/>
            <a:ext cx="3657600" cy="685800"/>
          </a:xfrm>
        </p:spPr>
        <p:txBody>
          <a:bodyPr/>
          <a:lstStyle/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981200"/>
            <a:ext cx="36576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3657600" cy="2742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3657600" cy="2742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0380" y="5073134"/>
            <a:ext cx="5109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200+ Different Job titles Available</a:t>
            </a:r>
          </a:p>
        </p:txBody>
      </p:sp>
    </p:spTree>
    <p:extLst>
      <p:ext uri="{BB962C8B-B14F-4D97-AF65-F5344CB8AC3E}">
        <p14:creationId xmlns:p14="http://schemas.microsoft.com/office/powerpoint/2010/main" val="28198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ctr"/>
            <a:r>
              <a:rPr lang="en-US" sz="3000" dirty="0"/>
              <a:t>Sample Simulation Screen Shots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95400"/>
            <a:ext cx="3657600" cy="639762"/>
          </a:xfrm>
        </p:spPr>
        <p:txBody>
          <a:bodyPr/>
          <a:lstStyle/>
          <a:p>
            <a:pPr algn="ctr"/>
            <a:r>
              <a:rPr lang="en-US" dirty="0" smtClean="0"/>
              <a:t>Fast Food Service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981200"/>
            <a:ext cx="3657600" cy="23960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3657600" cy="639762"/>
          </a:xfrm>
        </p:spPr>
        <p:txBody>
          <a:bodyPr/>
          <a:lstStyle/>
          <a:p>
            <a:pPr algn="ctr"/>
            <a:r>
              <a:rPr lang="en-US" dirty="0" smtClean="0"/>
              <a:t>Warehouse Worker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981200"/>
            <a:ext cx="3657600" cy="23960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36576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3657600" cy="2418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0380" y="5073134"/>
            <a:ext cx="5109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200+ Different Job titles Available</a:t>
            </a:r>
          </a:p>
        </p:txBody>
      </p:sp>
    </p:spTree>
    <p:extLst>
      <p:ext uri="{BB962C8B-B14F-4D97-AF65-F5344CB8AC3E}">
        <p14:creationId xmlns:p14="http://schemas.microsoft.com/office/powerpoint/2010/main" val="16413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067800" cy="6096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Candidate Experience </a:t>
            </a:r>
            <a:b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Post-Test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Survey Results from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2500+ 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Takers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249194"/>
              </p:ext>
            </p:extLst>
          </p:nvPr>
        </p:nvGraphicFramePr>
        <p:xfrm>
          <a:off x="762000" y="2362200"/>
          <a:ext cx="75438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Rated Dimension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Rated Acceptable or Higher 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Test Realism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97%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Ease of Use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99%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Animation Quality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99.9%</a:t>
                      </a:r>
                      <a:endParaRPr lang="en-US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Overall Test Experience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99%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4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781800" cy="685800"/>
          </a:xfrm>
        </p:spPr>
        <p:txBody>
          <a:bodyPr/>
          <a:lstStyle/>
          <a:p>
            <a:pPr algn="ctr" eaLnBrk="1" hangingPunct="1"/>
            <a:r>
              <a:rPr lang="en-US" altLang="en-US" sz="3200" smtClean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This product/service is contained in the HR Specialty Products &amp; Services Catalogue™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Operational </a:t>
            </a:r>
            <a:r>
              <a:rPr lang="en-US" dirty="0"/>
              <a:t>level details about this particular service provider can be obtained in conference with the vendor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HR Mining &amp;Distribution Co. is an independent and contracted representative of the vendor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Upon </a:t>
            </a:r>
            <a:r>
              <a:rPr lang="en-US" dirty="0"/>
              <a:t>your request, we will arrange for an introduction that can range from a simple, quick conference call to a services overview / system demo 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Tom </a:t>
            </a:r>
            <a:r>
              <a:rPr lang="en-US" dirty="0"/>
              <a:t>Ference 219-662-0201 (Chicagoland area) or tference@hrmdco.com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Thank </a:t>
            </a:r>
            <a:r>
              <a:rPr lang="en-US" dirty="0"/>
              <a:t>you for your potential interest in this fresh thinking </a:t>
            </a:r>
          </a:p>
        </p:txBody>
      </p:sp>
    </p:spTree>
    <p:extLst>
      <p:ext uri="{BB962C8B-B14F-4D97-AF65-F5344CB8AC3E}">
        <p14:creationId xmlns:p14="http://schemas.microsoft.com/office/powerpoint/2010/main" val="42284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275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1_NewsPrint</vt:lpstr>
      <vt:lpstr>    Job-Specific, Simulation-Based, Whole-Person Pre-Hire Assessments </vt:lpstr>
      <vt:lpstr>Job-Specific, Simulation-Based, Pre-Hire Assessments </vt:lpstr>
      <vt:lpstr>Job-Specific, Simulation-Based, Pre-Hire Assessments</vt:lpstr>
      <vt:lpstr>Sample Simulation Screen Shots </vt:lpstr>
      <vt:lpstr>Sample Simulation Screen Shots </vt:lpstr>
      <vt:lpstr>  Candidate Experience  Post-Test Survey Results from 2500+  Test Takers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Strategy &amp; Operations Command Center</dc:title>
  <dc:creator>Thomas</dc:creator>
  <cp:lastModifiedBy>Thomas</cp:lastModifiedBy>
  <cp:revision>12</cp:revision>
  <dcterms:created xsi:type="dcterms:W3CDTF">2015-04-19T19:32:55Z</dcterms:created>
  <dcterms:modified xsi:type="dcterms:W3CDTF">2018-02-21T17:21:16Z</dcterms:modified>
</cp:coreProperties>
</file>