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65" r:id="rId4"/>
    <p:sldId id="262" r:id="rId5"/>
    <p:sldId id="266" r:id="rId6"/>
    <p:sldId id="267" r:id="rId7"/>
    <p:sldId id="264" r:id="rId8"/>
    <p:sldId id="26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4E21-BD83-4003-A328-CD42FBAEE71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6B514-CD1D-4D54-8361-C18E8829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0C0FF-9392-4154-B1C4-2D248146A9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3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ヒラギノ角ゴ Pro W3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03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2511" indent="-281496" defTabSz="923803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982" indent="-223952" defTabSz="923803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6997" indent="-223952" defTabSz="923803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8012" indent="-223952" defTabSz="923803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75917" indent="-223952" defTabSz="92380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23821" indent="-223952" defTabSz="92380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1726" indent="-223952" defTabSz="92380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9630" indent="-223952" defTabSz="92380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57108B-3203-45EE-A6C1-C6DC1F39B6B7}" type="slidenum">
              <a:rPr lang="en-US" altLang="en-US" b="0" smtClean="0">
                <a:solidFill>
                  <a:srgbClr val="000000"/>
                </a:solidFill>
              </a:rPr>
              <a:pPr/>
              <a:t>8</a:t>
            </a:fld>
            <a:endParaRPr lang="en-US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0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067D-BEF2-426B-81F9-FE3E2B3E3A69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B7A8-D277-42D1-82B6-74F90CAA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C99-58F0-4BF5-95E9-E488B829C16E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2523-358F-4956-BAFE-074304AF1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29EE-C54D-47E0-805A-63AD6152F770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163D-7029-464A-A56C-C6CBE361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DAA6-AE7B-444C-9A46-E4DDAF451106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CC8-C545-4255-BA8C-BB4CA66D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59B0-0783-4B8E-A5F7-E2A2ED525645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9601-6AAB-468D-9AB3-9863532A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55EF-AE9C-4DD5-91B8-96163ADAF69B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57B9-2A45-42D1-BDC2-57BD220C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697A-EF21-404A-9688-9EE0B6FF5D7B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FD65-9DBE-4CFB-AC4A-75E6A2E10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E60-6107-4D54-8A78-55EEB02AB11C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58EF-FBC4-4653-B73A-BF881AF37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5D15-29D2-42E3-94C9-5662C963FE84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42E1-D93F-4C04-8D58-0F919DA4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4809-8FD4-408D-8B84-D2F6C5ACF7CB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98D-AE9F-4302-95AA-B32BC9E5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6BF-DD6F-45DA-BA00-4CAED1AE6205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911D-0F75-4B6A-906C-D472DF54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68EE3-E3BA-4448-ACD7-BE3F2DCD3B4C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43800-E320-4D3C-AC56-9727B0174A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dco.com/" TargetMode="External"/><Relationship Id="rId2" Type="http://schemas.openxmlformats.org/officeDocument/2006/relationships/hyperlink" Target="mailto:tference@hrmdc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package" Target="../embeddings/Microsoft_Excel_Worksheet4.xls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Excel_Worksheet3.xlsx"/><Relationship Id="rId4" Type="http://schemas.openxmlformats.org/officeDocument/2006/relationships/package" Target="../embeddings/Microsoft_Excel_Worksheet1.xls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914650"/>
          </a:xfrm>
        </p:spPr>
        <p:txBody>
          <a:bodyPr/>
          <a:lstStyle/>
          <a:p>
            <a:pPr algn="ctr" eaLnBrk="1" hangingPunct="1"/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sz="4800" dirty="0" smtClean="0">
                <a:solidFill>
                  <a:schemeClr val="bg1"/>
                </a:solidFill>
              </a:rPr>
              <a:t>Onsite Clinic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That Empowers </a:t>
            </a:r>
            <a:r>
              <a:rPr lang="en-US" sz="4800" dirty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eople </a:t>
            </a:r>
            <a:r>
              <a:rPr lang="en-US" sz="4800" dirty="0">
                <a:solidFill>
                  <a:schemeClr val="bg1"/>
                </a:solidFill>
              </a:rPr>
              <a:t>t</a:t>
            </a:r>
            <a:r>
              <a:rPr lang="en-US" sz="4800" dirty="0" smtClean="0">
                <a:solidFill>
                  <a:schemeClr val="bg1"/>
                </a:solidFill>
              </a:rPr>
              <a:t>o </a:t>
            </a:r>
            <a:r>
              <a:rPr lang="en-US" sz="4800" dirty="0">
                <a:solidFill>
                  <a:schemeClr val="bg1"/>
                </a:solidFill>
              </a:rPr>
              <a:t>T</a:t>
            </a:r>
            <a:r>
              <a:rPr lang="en-US" sz="4800" dirty="0" smtClean="0">
                <a:solidFill>
                  <a:schemeClr val="bg1"/>
                </a:solidFill>
              </a:rPr>
              <a:t>ake </a:t>
            </a:r>
            <a:r>
              <a:rPr lang="en-US" sz="4800" dirty="0">
                <a:solidFill>
                  <a:schemeClr val="bg1"/>
                </a:solidFill>
              </a:rPr>
              <a:t>C</a:t>
            </a:r>
            <a:r>
              <a:rPr lang="en-US" sz="4800" dirty="0" smtClean="0">
                <a:solidFill>
                  <a:schemeClr val="bg1"/>
                </a:solidFill>
              </a:rPr>
              <a:t>ontrol </a:t>
            </a:r>
            <a:r>
              <a:rPr lang="en-US" sz="4800" dirty="0">
                <a:solidFill>
                  <a:schemeClr val="bg1"/>
                </a:solidFill>
              </a:rPr>
              <a:t>of </a:t>
            </a:r>
            <a:r>
              <a:rPr lang="en-US" sz="4800" dirty="0" smtClean="0">
                <a:solidFill>
                  <a:schemeClr val="bg1"/>
                </a:solidFill>
              </a:rPr>
              <a:t>Their Personal  Health</a:t>
            </a:r>
            <a:r>
              <a:rPr lang="en-US" altLang="en-US" sz="4800" b="1" dirty="0"/>
              <a:t/>
            </a:r>
            <a:br>
              <a:rPr lang="en-US" altLang="en-US" sz="4800" b="1" dirty="0"/>
            </a:br>
            <a:endParaRPr lang="en-US" alt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</a:t>
            </a:r>
            <a:r>
              <a:rPr lang="en-US" sz="5100" dirty="0" smtClean="0">
                <a:solidFill>
                  <a:schemeClr val="tx1"/>
                </a:solidFill>
              </a:rPr>
              <a:t>Specialty Products &amp; Services Catalogue Executive </a:t>
            </a:r>
            <a:r>
              <a:rPr lang="en-US" sz="5100" dirty="0">
                <a:solidFill>
                  <a:schemeClr val="tx1"/>
                </a:solidFill>
              </a:rPr>
              <a:t>Summary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82"/>
            <a:ext cx="8915400" cy="838200"/>
          </a:xfrm>
        </p:spPr>
        <p:txBody>
          <a:bodyPr/>
          <a:lstStyle/>
          <a:p>
            <a:pPr algn="ctr"/>
            <a:r>
              <a:rPr lang="en-US" sz="3200" dirty="0" smtClean="0"/>
              <a:t>“Control  Your Personal  Health” Model,  Onsite Clinic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181600"/>
          </a:xfrm>
        </p:spPr>
        <p:txBody>
          <a:bodyPr/>
          <a:lstStyle/>
          <a:p>
            <a:r>
              <a:rPr lang="en-US" dirty="0" smtClean="0"/>
              <a:t>Most onsites “just” deliver the required care and fail to work on improving the </a:t>
            </a:r>
            <a:r>
              <a:rPr lang="en-US" dirty="0" smtClean="0"/>
              <a:t>health </a:t>
            </a:r>
            <a:r>
              <a:rPr lang="en-US" dirty="0" smtClean="0"/>
              <a:t>risks embedded in the workforce so as to also decrease long term costs</a:t>
            </a:r>
          </a:p>
          <a:p>
            <a:r>
              <a:rPr lang="en-US" dirty="0" smtClean="0"/>
              <a:t>This onsite model instead is </a:t>
            </a:r>
            <a:r>
              <a:rPr lang="en-US" u="sng" dirty="0"/>
              <a:t>patient participatory</a:t>
            </a:r>
            <a:r>
              <a:rPr lang="en-US" dirty="0"/>
              <a:t> </a:t>
            </a:r>
            <a:r>
              <a:rPr lang="en-US" dirty="0" smtClean="0"/>
              <a:t>so as to create close collaboration </a:t>
            </a:r>
            <a:r>
              <a:rPr lang="en-US" dirty="0"/>
              <a:t>between the </a:t>
            </a:r>
            <a:r>
              <a:rPr lang="en-US" dirty="0" smtClean="0"/>
              <a:t>patient and provider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At every visit</a:t>
            </a:r>
            <a:r>
              <a:rPr lang="en-US" u="sng" dirty="0"/>
              <a:t>,</a:t>
            </a:r>
            <a:r>
              <a:rPr lang="en-US" dirty="0"/>
              <a:t> </a:t>
            </a:r>
            <a:r>
              <a:rPr lang="en-US" dirty="0" smtClean="0"/>
              <a:t>the provider explores </a:t>
            </a:r>
            <a:r>
              <a:rPr lang="en-US" dirty="0"/>
              <a:t>the root causes for health issues and </a:t>
            </a:r>
            <a:r>
              <a:rPr lang="en-US" dirty="0" smtClean="0"/>
              <a:t>conditions </a:t>
            </a:r>
            <a:r>
              <a:rPr lang="en-US" dirty="0"/>
              <a:t>taking a </a:t>
            </a:r>
            <a:r>
              <a:rPr lang="en-US" dirty="0" smtClean="0"/>
              <a:t>holistic care approach </a:t>
            </a:r>
          </a:p>
          <a:p>
            <a:r>
              <a:rPr lang="en-US" dirty="0" smtClean="0"/>
              <a:t>Proprietary health </a:t>
            </a:r>
            <a:r>
              <a:rPr lang="en-US" dirty="0"/>
              <a:t>coaching methodology </a:t>
            </a:r>
            <a:r>
              <a:rPr lang="en-US" dirty="0" smtClean="0"/>
              <a:t>deploys: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-Motivational Interviewing</a:t>
            </a:r>
          </a:p>
          <a:p>
            <a:pPr marL="0" indent="0">
              <a:buNone/>
            </a:pPr>
            <a:r>
              <a:rPr lang="en-US" dirty="0" smtClean="0"/>
              <a:t>      -Appreciative Inquiry,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-Mindfulness </a:t>
            </a:r>
          </a:p>
          <a:p>
            <a:pPr marL="0" indent="0">
              <a:buNone/>
            </a:pPr>
            <a:r>
              <a:rPr lang="en-US" dirty="0" smtClean="0"/>
              <a:t>      t</a:t>
            </a:r>
            <a:r>
              <a:rPr lang="en-US" dirty="0" smtClean="0"/>
              <a:t>echniques </a:t>
            </a:r>
            <a:r>
              <a:rPr lang="en-US" dirty="0" smtClean="0"/>
              <a:t>to create shared decisions that align </a:t>
            </a:r>
            <a:r>
              <a:rPr lang="en-US" dirty="0"/>
              <a:t>with the </a:t>
            </a:r>
            <a:r>
              <a:rPr lang="en-US" dirty="0" smtClean="0"/>
              <a:t>patient’s values</a:t>
            </a:r>
            <a:r>
              <a:rPr lang="en-US" dirty="0"/>
              <a:t>, </a:t>
            </a:r>
            <a:r>
              <a:rPr lang="en-US" dirty="0" smtClean="0"/>
              <a:t>preferences </a:t>
            </a:r>
            <a:r>
              <a:rPr lang="en-US" dirty="0"/>
              <a:t>and </a:t>
            </a:r>
            <a:r>
              <a:rPr lang="en-US" dirty="0" smtClean="0"/>
              <a:t>goals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57"/>
            <a:ext cx="9162197" cy="838200"/>
          </a:xfrm>
        </p:spPr>
        <p:txBody>
          <a:bodyPr/>
          <a:lstStyle/>
          <a:p>
            <a:pPr algn="ctr"/>
            <a:r>
              <a:rPr lang="en-US" sz="3200" dirty="0"/>
              <a:t>“Control  Your Personal  Health” Model,  Onsite Clinic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33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Clinics </a:t>
            </a:r>
            <a:r>
              <a:rPr lang="en-US" dirty="0"/>
              <a:t>provide / can provide the full  range of “non-occ” and occupational services tailored to each employer’s needs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Computers, tablets and /or smart phones are used to connect, measure, and share medical information, health content, provider information and tools to stay on track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Robust workforce reporting </a:t>
            </a:r>
            <a:r>
              <a:rPr lang="en-US" dirty="0" smtClean="0"/>
              <a:t>(see samples  below) is </a:t>
            </a:r>
            <a:r>
              <a:rPr lang="en-US" dirty="0"/>
              <a:t>provided on overall </a:t>
            </a:r>
            <a:r>
              <a:rPr lang="en-US" dirty="0" smtClean="0"/>
              <a:t>health, </a:t>
            </a:r>
            <a:r>
              <a:rPr lang="en-US" dirty="0"/>
              <a:t>most prevalent heath risks, progress </a:t>
            </a:r>
            <a:r>
              <a:rPr lang="en-US" dirty="0" smtClean="0"/>
              <a:t>with </a:t>
            </a:r>
            <a:r>
              <a:rPr lang="en-US" dirty="0"/>
              <a:t>reducing risk factors, savings associated with changes to risk profiles and healthcare costs of engaged vs non-engaged 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Vendor has 12 years of sustained organic </a:t>
            </a:r>
            <a:r>
              <a:rPr lang="en-US" dirty="0" smtClean="0"/>
              <a:t>growth, 150+ locations </a:t>
            </a:r>
            <a:r>
              <a:rPr lang="en-US" dirty="0"/>
              <a:t>across the US </a:t>
            </a:r>
            <a:r>
              <a:rPr lang="en-US" dirty="0" smtClean="0"/>
              <a:t>and </a:t>
            </a:r>
            <a:r>
              <a:rPr lang="en-US" dirty="0"/>
              <a:t>applies </a:t>
            </a:r>
            <a:r>
              <a:rPr lang="en-US" i="1" dirty="0"/>
              <a:t>Six Sigma </a:t>
            </a:r>
            <a:r>
              <a:rPr lang="en-US" dirty="0"/>
              <a:t>and </a:t>
            </a:r>
            <a:r>
              <a:rPr lang="en-US" i="1" dirty="0"/>
              <a:t>Lean</a:t>
            </a:r>
            <a:r>
              <a:rPr lang="en-US" dirty="0"/>
              <a:t> rigor to operations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838200"/>
          </a:xfrm>
        </p:spPr>
        <p:txBody>
          <a:bodyPr/>
          <a:lstStyle/>
          <a:p>
            <a:pPr algn="ctr"/>
            <a:r>
              <a:rPr lang="en-US" sz="3200" dirty="0"/>
              <a:t>Control  Your Personal  Health” Model,  Onsite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Components </a:t>
            </a:r>
            <a:r>
              <a:rPr lang="en-US" dirty="0"/>
              <a:t>of vendor’s internal quality assurance program include use of : </a:t>
            </a:r>
          </a:p>
          <a:p>
            <a:pPr marL="0" indent="0">
              <a:buNone/>
            </a:pPr>
            <a:r>
              <a:rPr lang="en-US" dirty="0"/>
              <a:t>      - Evidence based clinical guidelines</a:t>
            </a:r>
          </a:p>
          <a:p>
            <a:pPr marL="0" indent="0">
              <a:buNone/>
            </a:pPr>
            <a:r>
              <a:rPr lang="en-US" dirty="0"/>
              <a:t>       -Quality Assurance Committee </a:t>
            </a:r>
          </a:p>
          <a:p>
            <a:pPr marL="0" indent="0">
              <a:buNone/>
            </a:pPr>
            <a:r>
              <a:rPr lang="en-US" dirty="0"/>
              <a:t>      - Policy &amp; Protocol Committee </a:t>
            </a:r>
          </a:p>
          <a:p>
            <a:pPr marL="0" indent="0">
              <a:buNone/>
            </a:pPr>
            <a:r>
              <a:rPr lang="en-US" dirty="0"/>
              <a:t>      - Clinical Peer Support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There is a guaranteed </a:t>
            </a:r>
            <a:r>
              <a:rPr lang="en-US" dirty="0"/>
              <a:t>pricing </a:t>
            </a:r>
            <a:r>
              <a:rPr lang="en-US" dirty="0" smtClean="0"/>
              <a:t>structure, $0 markup </a:t>
            </a:r>
            <a:r>
              <a:rPr lang="en-US" dirty="0"/>
              <a:t>on labs, drugs, serums, </a:t>
            </a:r>
            <a:r>
              <a:rPr lang="en-US" dirty="0" smtClean="0"/>
              <a:t>vaccines and a Performance Guarantee </a:t>
            </a:r>
            <a:r>
              <a:rPr lang="en-US" dirty="0"/>
              <a:t>equal to 10% </a:t>
            </a:r>
            <a:r>
              <a:rPr lang="en-US" dirty="0" smtClean="0"/>
              <a:t>of the </a:t>
            </a:r>
            <a:r>
              <a:rPr lang="en-US" dirty="0"/>
              <a:t>total fixed annual </a:t>
            </a:r>
            <a:r>
              <a:rPr lang="en-US" dirty="0" smtClean="0"/>
              <a:t>fee</a:t>
            </a:r>
          </a:p>
          <a:p>
            <a:r>
              <a:rPr lang="en-US" dirty="0" smtClean="0"/>
              <a:t>Service focused culture </a:t>
            </a:r>
            <a:r>
              <a:rPr lang="en-US" dirty="0"/>
              <a:t>has produced a  97% ambassador satisfaction,  100% client reference and 98% patient satisfaction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13" y="0"/>
            <a:ext cx="9144000" cy="94372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Philosophy in Practice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91552" y="5117355"/>
            <a:ext cx="557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Primary Health  /Occupational Health/ Onsite Rx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250" y="1783457"/>
            <a:ext cx="97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</a:rPr>
              <a:t>Population</a:t>
            </a:r>
          </a:p>
          <a:p>
            <a:pPr algn="r"/>
            <a:r>
              <a:rPr lang="en-US" sz="1400" dirty="0">
                <a:solidFill>
                  <a:srgbClr val="00549F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Health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227" y="2324345"/>
            <a:ext cx="92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5B9A98"/>
                </a:solidFill>
              </a:rPr>
              <a:t>Patient</a:t>
            </a:r>
          </a:p>
          <a:p>
            <a:pPr algn="r"/>
            <a:r>
              <a:rPr lang="en-US" sz="1400" dirty="0" smtClean="0">
                <a:solidFill>
                  <a:srgbClr val="5B9A98"/>
                </a:solidFill>
              </a:rPr>
              <a:t>Health</a:t>
            </a:r>
            <a:endParaRPr lang="en-US" sz="1400" dirty="0">
              <a:solidFill>
                <a:srgbClr val="5B9A98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95999"/>
              </p:ext>
            </p:extLst>
          </p:nvPr>
        </p:nvGraphicFramePr>
        <p:xfrm>
          <a:off x="1324063" y="1783457"/>
          <a:ext cx="1616276" cy="38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276">
                  <a:extLst>
                    <a:ext uri="{9D8B030D-6E8A-4147-A177-3AD203B41FA5}">
                      <a16:colId xmlns="" xmlns:a16="http://schemas.microsoft.com/office/drawing/2014/main" val="980731153"/>
                    </a:ext>
                  </a:extLst>
                </a:gridCol>
              </a:tblGrid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Identify Risk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4856273"/>
                  </a:ext>
                </a:extLst>
              </a:tr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Information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A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498917"/>
                  </a:ext>
                </a:extLst>
              </a:tr>
              <a:tr h="2785860">
                <a:tc>
                  <a:txBody>
                    <a:bodyPr/>
                    <a:lstStyle/>
                    <a:p>
                      <a:pPr marL="287338" lvl="1" indent="-166688" eaLnBrk="1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</a:rPr>
                        <a:t>Claims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</a:rPr>
                        <a:t> Data</a:t>
                      </a: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utura" charset="0"/>
                      </a:endParaRPr>
                    </a:p>
                    <a:p>
                      <a:pPr marL="287338" lvl="1" indent="-166688" eaLnBrk="1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</a:rPr>
                        <a:t>HRA</a:t>
                      </a:r>
                    </a:p>
                    <a:p>
                      <a:pPr marL="287338" lvl="1" indent="-166688" eaLnBrk="1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</a:rPr>
                        <a:t>Biometric Screen</a:t>
                      </a:r>
                    </a:p>
                    <a:p>
                      <a:pPr marL="287338" lvl="1" indent="-166688" eaLnBrk="1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</a:rPr>
                        <a:t>Population Stratification</a:t>
                      </a:r>
                      <a:endParaRPr lang="en-US" sz="8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utura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5B9A9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9563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37431"/>
              </p:ext>
            </p:extLst>
          </p:nvPr>
        </p:nvGraphicFramePr>
        <p:xfrm>
          <a:off x="2997247" y="1783457"/>
          <a:ext cx="1616276" cy="38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276">
                  <a:extLst>
                    <a:ext uri="{9D8B030D-6E8A-4147-A177-3AD203B41FA5}">
                      <a16:colId xmlns="" xmlns:a16="http://schemas.microsoft.com/office/drawing/2014/main" val="980731153"/>
                    </a:ext>
                  </a:extLst>
                </a:gridCol>
              </a:tblGrid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Mitigate Risk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93125239"/>
                  </a:ext>
                </a:extLst>
              </a:tr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Intervention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A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498917"/>
                  </a:ext>
                </a:extLst>
              </a:tr>
              <a:tr h="2785860">
                <a:tc>
                  <a:txBody>
                    <a:bodyPr/>
                    <a:lstStyle/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Comprehensive Health Review </a:t>
                      </a:r>
                    </a:p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n-US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Coaching</a:t>
                      </a:r>
                    </a:p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Disease Management</a:t>
                      </a:r>
                    </a:p>
                    <a:p>
                      <a:pPr marL="114300" lvl="1" indent="0" algn="l" defTabSz="914400" rtl="0" eaLnBrk="1" latinLnBrk="0" hangingPunct="1">
                        <a:spcAft>
                          <a:spcPct val="50000"/>
                        </a:spcAft>
                        <a:buFont typeface="Wingdings" charset="0"/>
                        <a:buNone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Futura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5B9A9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9563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9229"/>
              </p:ext>
            </p:extLst>
          </p:nvPr>
        </p:nvGraphicFramePr>
        <p:xfrm>
          <a:off x="4664522" y="1783457"/>
          <a:ext cx="1736277" cy="38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277">
                  <a:extLst>
                    <a:ext uri="{9D8B030D-6E8A-4147-A177-3AD203B41FA5}">
                      <a16:colId xmlns="" xmlns:a16="http://schemas.microsoft.com/office/drawing/2014/main" val="980731153"/>
                    </a:ext>
                  </a:extLst>
                </a:gridCol>
              </a:tblGrid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Change Utilization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25658665"/>
                  </a:ext>
                </a:extLst>
              </a:tr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Impact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A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498917"/>
                  </a:ext>
                </a:extLst>
              </a:tr>
              <a:tr h="2785860">
                <a:tc>
                  <a:txBody>
                    <a:bodyPr/>
                    <a:lstStyle/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Alter Risk Profile</a:t>
                      </a:r>
                    </a:p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Discover/Treat Undiagnosed Conditions</a:t>
                      </a:r>
                    </a:p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Reduce ER/ UC/Specialist &amp; Hospital Stays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5B9A9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9563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96782"/>
              </p:ext>
            </p:extLst>
          </p:nvPr>
        </p:nvGraphicFramePr>
        <p:xfrm>
          <a:off x="6342561" y="1784514"/>
          <a:ext cx="1616276" cy="38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276">
                  <a:extLst>
                    <a:ext uri="{9D8B030D-6E8A-4147-A177-3AD203B41FA5}">
                      <a16:colId xmlns="" xmlns:a16="http://schemas.microsoft.com/office/drawing/2014/main" val="980731153"/>
                    </a:ext>
                  </a:extLst>
                </a:gridCol>
              </a:tblGrid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Capture</a:t>
                      </a:r>
                      <a:r>
                        <a:rPr lang="en-US" sz="1400" baseline="0" dirty="0" smtClean="0"/>
                        <a:t> Savings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5943190"/>
                  </a:ext>
                </a:extLst>
              </a:tr>
              <a:tr h="548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Outcomes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A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498917"/>
                  </a:ext>
                </a:extLst>
              </a:tr>
              <a:tr h="2785860">
                <a:tc>
                  <a:txBody>
                    <a:bodyPr/>
                    <a:lstStyle/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Lower Claims</a:t>
                      </a:r>
                    </a:p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Fewer Lost </a:t>
                      </a:r>
                      <a:b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Work Days</a:t>
                      </a:r>
                    </a:p>
                    <a:p>
                      <a:pPr marL="287338" lvl="1" indent="-166688" algn="l" defTabSz="914400" rtl="0" eaLnBrk="1" latinLnBrk="0" hangingPunct="1">
                        <a:spcAft>
                          <a:spcPct val="50000"/>
                        </a:spcAft>
                        <a:buClr>
                          <a:srgbClr val="00549F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utura" charset="0"/>
                          <a:ea typeface="+mn-ea"/>
                          <a:cs typeface="+mn-cs"/>
                        </a:rPr>
                        <a:t>Higher Productivity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5B9A9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9563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07549" y="4982095"/>
            <a:ext cx="8545173" cy="927872"/>
            <a:chOff x="925556" y="4307095"/>
            <a:chExt cx="7224453" cy="927872"/>
          </a:xfrm>
          <a:solidFill>
            <a:srgbClr val="00549F"/>
          </a:solidFill>
        </p:grpSpPr>
        <p:sp>
          <p:nvSpPr>
            <p:cNvPr id="27" name="Left-Right Arrow 26"/>
            <p:cNvSpPr/>
            <p:nvPr/>
          </p:nvSpPr>
          <p:spPr>
            <a:xfrm>
              <a:off x="925556" y="4307095"/>
              <a:ext cx="7224453" cy="927872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1553491" y="4586365"/>
              <a:ext cx="5954202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Acute, Primary Care, Health Prevention &amp; Health Risk Management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9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160716"/>
              </p:ext>
            </p:extLst>
          </p:nvPr>
        </p:nvGraphicFramePr>
        <p:xfrm>
          <a:off x="134938" y="957263"/>
          <a:ext cx="425450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4" imgW="6915133" imgH="5267430" progId="Excel.Sheet.12">
                  <p:embed/>
                </p:oleObj>
              </mc:Choice>
              <mc:Fallback>
                <p:oleObj name="Worksheet" r:id="rId4" imgW="6915133" imgH="526743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57263"/>
                        <a:ext cx="4254500" cy="324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70108"/>
              </p:ext>
            </p:extLst>
          </p:nvPr>
        </p:nvGraphicFramePr>
        <p:xfrm>
          <a:off x="1371600" y="1600200"/>
          <a:ext cx="510698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7" imgW="6867590" imgH="4343490" progId="Excel.Sheet.12">
                  <p:embed/>
                </p:oleObj>
              </mc:Choice>
              <mc:Fallback>
                <p:oleObj name="Worksheet" r:id="rId7" imgW="6867590" imgH="434349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10698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3457575" y="2122488"/>
          <a:ext cx="3957638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Worksheet" r:id="rId10" imgW="5495855" imgH="5495850" progId="Excel.Sheet.12">
                  <p:embed/>
                </p:oleObj>
              </mc:Choice>
              <mc:Fallback>
                <p:oleObj name="Worksheet" r:id="rId10" imgW="5495855" imgH="549585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122488"/>
                        <a:ext cx="3957638" cy="3956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5291138" y="2608263"/>
          <a:ext cx="3543300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13" imgW="4581455" imgH="5495850" progId="Excel.Sheet.12">
                  <p:embed/>
                </p:oleObj>
              </mc:Choice>
              <mc:Fallback>
                <p:oleObj name="Worksheet" r:id="rId13" imgW="4581455" imgH="549585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2608263"/>
                        <a:ext cx="3543300" cy="4249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" y="1524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Sample Report- Encounter Type, Volume and 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48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838200"/>
          </a:xfrm>
        </p:spPr>
        <p:txBody>
          <a:bodyPr/>
          <a:lstStyle/>
          <a:p>
            <a:pPr algn="ctr"/>
            <a:r>
              <a:rPr lang="en-US" sz="3200" dirty="0" smtClean="0"/>
              <a:t>Sample Report - Matched Cohort Analysis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17198"/>
              </p:ext>
            </p:extLst>
          </p:nvPr>
        </p:nvGraphicFramePr>
        <p:xfrm>
          <a:off x="838200" y="1066800"/>
          <a:ext cx="7543801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4" imgW="9041152" imgH="4797968" progId="Excel.Sheet.8">
                  <p:embed/>
                </p:oleObj>
              </mc:Choice>
              <mc:Fallback>
                <p:oleObj name="Chart" r:id="rId4" imgW="9041152" imgH="4797968" progId="Excel.Shee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7543801" cy="5019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0588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Sample Report - Patient Outcomes vs. Published Goals</a:t>
            </a:r>
          </a:p>
        </p:txBody>
      </p:sp>
      <p:pic>
        <p:nvPicPr>
          <p:cNvPr id="1095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4400"/>
            <a:ext cx="8528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product/service is contained in the </a:t>
            </a:r>
            <a:r>
              <a:rPr lang="en-US" i="1" dirty="0"/>
              <a:t>HR Specialty Products &amp; Services Catalogue™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Operational </a:t>
            </a:r>
            <a:r>
              <a:rPr lang="en-US" dirty="0"/>
              <a:t>level details about this particular service provider can be obtained in conference with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HR Mining &amp;Distribution Co. is an independent and contracted representative of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Upon </a:t>
            </a:r>
            <a:r>
              <a:rPr lang="en-US" dirty="0"/>
              <a:t>your request, we will arrange for an introduction that can range from a simple, quick conference call to a services overview / system demo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Tom </a:t>
            </a:r>
            <a:r>
              <a:rPr lang="en-US" dirty="0"/>
              <a:t>Ference 219-662-0201 (Chicagoland area) or tference@hrmdco.com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Thank </a:t>
            </a:r>
            <a:r>
              <a:rPr lang="en-US" dirty="0"/>
              <a:t>you for your potential interest in this fresh thinking </a:t>
            </a:r>
          </a:p>
        </p:txBody>
      </p:sp>
    </p:spTree>
    <p:extLst>
      <p:ext uri="{BB962C8B-B14F-4D97-AF65-F5344CB8AC3E}">
        <p14:creationId xmlns:p14="http://schemas.microsoft.com/office/powerpoint/2010/main" val="4228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556</Words>
  <Application>Microsoft Office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1_NewsPrint</vt:lpstr>
      <vt:lpstr>Worksheet</vt:lpstr>
      <vt:lpstr>Chart</vt:lpstr>
      <vt:lpstr>         Onsite Clinic  That Empowers People to Take Control of Their Personal  Health </vt:lpstr>
      <vt:lpstr>“Control  Your Personal  Health” Model,  Onsite Clinic </vt:lpstr>
      <vt:lpstr>“Control  Your Personal  Health” Model,  Onsite Clinic </vt:lpstr>
      <vt:lpstr>Control  Your Personal  Health” Model,  Onsite Clinic</vt:lpstr>
      <vt:lpstr>Philosophy in Practice</vt:lpstr>
      <vt:lpstr>Sample Report- Encounter Type, Volume and Value</vt:lpstr>
      <vt:lpstr>Sample Report - Matched Cohort Analysis </vt:lpstr>
      <vt:lpstr>Sample Report - Patient Outcomes vs. Published Goals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Strategy &amp; Operations Command Center</dc:title>
  <dc:creator>Thomas</dc:creator>
  <cp:lastModifiedBy>Thomas</cp:lastModifiedBy>
  <cp:revision>18</cp:revision>
  <dcterms:created xsi:type="dcterms:W3CDTF">2015-04-19T19:32:55Z</dcterms:created>
  <dcterms:modified xsi:type="dcterms:W3CDTF">2018-02-06T13:36:07Z</dcterms:modified>
</cp:coreProperties>
</file>