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2" r:id="rId5"/>
    <p:sldId id="264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26DA07-B2E6-4D03-BF90-6D53CE798522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FFADB8-3915-4565-AF9C-933C225741D2}">
      <dgm:prSet phldrT="[Text]" custT="1"/>
      <dgm:spPr/>
      <dgm:t>
        <a:bodyPr/>
        <a:lstStyle/>
        <a:p>
          <a:r>
            <a:rPr lang="en-US" sz="4000" dirty="0" smtClean="0"/>
            <a:t>Customer Care Center</a:t>
          </a:r>
        </a:p>
      </dgm:t>
    </dgm:pt>
    <dgm:pt modelId="{E1619013-B63D-4C64-948E-5AD394BDC7EA}" type="parTrans" cxnId="{83903787-71E1-4DDD-AC27-C0A7683B4004}">
      <dgm:prSet/>
      <dgm:spPr/>
      <dgm:t>
        <a:bodyPr/>
        <a:lstStyle/>
        <a:p>
          <a:endParaRPr lang="en-US"/>
        </a:p>
      </dgm:t>
    </dgm:pt>
    <dgm:pt modelId="{2606EC47-8F95-4930-A53F-7AF06D0E2FC6}" type="sibTrans" cxnId="{83903787-71E1-4DDD-AC27-C0A7683B4004}">
      <dgm:prSet/>
      <dgm:spPr/>
      <dgm:t>
        <a:bodyPr/>
        <a:lstStyle/>
        <a:p>
          <a:endParaRPr lang="en-US"/>
        </a:p>
      </dgm:t>
    </dgm:pt>
    <dgm:pt modelId="{8F67B981-F91C-4D3F-B02F-3847D00029F5}">
      <dgm:prSet phldrT="[Text]" custT="1"/>
      <dgm:spPr/>
      <dgm:t>
        <a:bodyPr/>
        <a:lstStyle/>
        <a:p>
          <a:r>
            <a:rPr lang="en-US" sz="3600" dirty="0" smtClean="0"/>
            <a:t>Age 65+</a:t>
          </a:r>
          <a:endParaRPr lang="en-US" sz="3600" dirty="0"/>
        </a:p>
      </dgm:t>
    </dgm:pt>
    <dgm:pt modelId="{D0991129-4D2E-4CBA-9EA2-A4D358D194F2}" type="parTrans" cxnId="{A0E1C05F-F044-4D83-9CFC-A0C1BAC880C3}">
      <dgm:prSet/>
      <dgm:spPr/>
      <dgm:t>
        <a:bodyPr/>
        <a:lstStyle/>
        <a:p>
          <a:endParaRPr lang="en-US"/>
        </a:p>
      </dgm:t>
    </dgm:pt>
    <dgm:pt modelId="{9C84335C-250D-41B3-AC31-62742790BAB2}" type="sibTrans" cxnId="{A0E1C05F-F044-4D83-9CFC-A0C1BAC880C3}">
      <dgm:prSet/>
      <dgm:spPr/>
      <dgm:t>
        <a:bodyPr/>
        <a:lstStyle/>
        <a:p>
          <a:endParaRPr lang="en-US"/>
        </a:p>
      </dgm:t>
    </dgm:pt>
    <dgm:pt modelId="{7623FDF1-80C9-48D9-A247-479042F78209}">
      <dgm:prSet phldrT="[Text]"/>
      <dgm:spPr/>
      <dgm:t>
        <a:bodyPr/>
        <a:lstStyle/>
        <a:p>
          <a:r>
            <a:rPr lang="en-US" dirty="0" smtClean="0"/>
            <a:t>Outsourced Group Plan </a:t>
          </a:r>
          <a:endParaRPr lang="en-US" dirty="0"/>
        </a:p>
      </dgm:t>
    </dgm:pt>
    <dgm:pt modelId="{79AD49AF-5473-45DC-BE1F-3FE41D1C139B}" type="parTrans" cxnId="{E15E825E-EF72-4E92-9E96-D07790640E42}">
      <dgm:prSet/>
      <dgm:spPr/>
      <dgm:t>
        <a:bodyPr/>
        <a:lstStyle/>
        <a:p>
          <a:endParaRPr lang="en-US"/>
        </a:p>
      </dgm:t>
    </dgm:pt>
    <dgm:pt modelId="{7EB2C49B-C48C-4A33-84E3-89CE2E5AFC23}" type="sibTrans" cxnId="{E15E825E-EF72-4E92-9E96-D07790640E42}">
      <dgm:prSet/>
      <dgm:spPr/>
      <dgm:t>
        <a:bodyPr/>
        <a:lstStyle/>
        <a:p>
          <a:endParaRPr lang="en-US"/>
        </a:p>
      </dgm:t>
    </dgm:pt>
    <dgm:pt modelId="{595EA033-704F-4826-9F62-CB80AA96F3CF}">
      <dgm:prSet phldrT="[Text]"/>
      <dgm:spPr/>
      <dgm:t>
        <a:bodyPr/>
        <a:lstStyle/>
        <a:p>
          <a:r>
            <a:rPr lang="en-US" dirty="0" smtClean="0"/>
            <a:t>Medicare Exchange</a:t>
          </a:r>
          <a:endParaRPr lang="en-US" dirty="0"/>
        </a:p>
      </dgm:t>
    </dgm:pt>
    <dgm:pt modelId="{E4A82041-9E97-48E5-B92A-84A0D50DA2E5}" type="parTrans" cxnId="{47E74B31-8F75-438C-97B2-7D7C7996A10D}">
      <dgm:prSet/>
      <dgm:spPr/>
      <dgm:t>
        <a:bodyPr/>
        <a:lstStyle/>
        <a:p>
          <a:endParaRPr lang="en-US"/>
        </a:p>
      </dgm:t>
    </dgm:pt>
    <dgm:pt modelId="{D4E109B3-D395-4014-91D7-624F1E7F4622}" type="sibTrans" cxnId="{47E74B31-8F75-438C-97B2-7D7C7996A10D}">
      <dgm:prSet/>
      <dgm:spPr/>
      <dgm:t>
        <a:bodyPr/>
        <a:lstStyle/>
        <a:p>
          <a:endParaRPr lang="en-US"/>
        </a:p>
      </dgm:t>
    </dgm:pt>
    <dgm:pt modelId="{3F47C4C2-4A3F-46E6-9054-6A3F3489B04B}">
      <dgm:prSet phldrT="[Text]" custT="1"/>
      <dgm:spPr/>
      <dgm:t>
        <a:bodyPr/>
        <a:lstStyle/>
        <a:p>
          <a:r>
            <a:rPr lang="en-US" sz="3600" dirty="0" smtClean="0"/>
            <a:t>Pre-Age 65</a:t>
          </a:r>
          <a:endParaRPr lang="en-US" sz="3600" dirty="0"/>
        </a:p>
      </dgm:t>
    </dgm:pt>
    <dgm:pt modelId="{BA8918B3-74B1-4494-93F5-B7F69DABD69A}" type="parTrans" cxnId="{E86F679E-C46B-4935-A604-39110CFA705F}">
      <dgm:prSet/>
      <dgm:spPr/>
      <dgm:t>
        <a:bodyPr/>
        <a:lstStyle/>
        <a:p>
          <a:endParaRPr lang="en-US"/>
        </a:p>
      </dgm:t>
    </dgm:pt>
    <dgm:pt modelId="{3159C958-857A-4D83-95DE-319F6D888682}" type="sibTrans" cxnId="{E86F679E-C46B-4935-A604-39110CFA705F}">
      <dgm:prSet/>
      <dgm:spPr/>
      <dgm:t>
        <a:bodyPr/>
        <a:lstStyle/>
        <a:p>
          <a:endParaRPr lang="en-US"/>
        </a:p>
      </dgm:t>
    </dgm:pt>
    <dgm:pt modelId="{E9CDAB23-7C36-4ACA-A86C-F2B4003667FD}">
      <dgm:prSet phldrT="[Text]"/>
      <dgm:spPr/>
      <dgm:t>
        <a:bodyPr/>
        <a:lstStyle/>
        <a:p>
          <a:r>
            <a:rPr lang="en-US" dirty="0" smtClean="0"/>
            <a:t>Current Group Plan</a:t>
          </a:r>
          <a:endParaRPr lang="en-US" dirty="0"/>
        </a:p>
      </dgm:t>
    </dgm:pt>
    <dgm:pt modelId="{008FFE43-7D88-4519-A6EA-F5D5C68DE774}" type="parTrans" cxnId="{0DBE0870-C360-4053-9630-6EBCC1689498}">
      <dgm:prSet/>
      <dgm:spPr/>
      <dgm:t>
        <a:bodyPr/>
        <a:lstStyle/>
        <a:p>
          <a:endParaRPr lang="en-US"/>
        </a:p>
      </dgm:t>
    </dgm:pt>
    <dgm:pt modelId="{8D7CF2A2-484F-4BC4-A58E-EB66E8C63CA6}" type="sibTrans" cxnId="{0DBE0870-C360-4053-9630-6EBCC1689498}">
      <dgm:prSet/>
      <dgm:spPr/>
      <dgm:t>
        <a:bodyPr/>
        <a:lstStyle/>
        <a:p>
          <a:endParaRPr lang="en-US"/>
        </a:p>
      </dgm:t>
    </dgm:pt>
    <dgm:pt modelId="{06CF0FEB-E514-44D7-AE0C-B268C14FB500}" type="pres">
      <dgm:prSet presAssocID="{1226DA07-B2E6-4D03-BF90-6D53CE7985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C4CD143-2072-4B07-BB6B-C0137D451894}" type="pres">
      <dgm:prSet presAssocID="{F5FFADB8-3915-4565-AF9C-933C225741D2}" presName="vertOne" presStyleCnt="0"/>
      <dgm:spPr/>
    </dgm:pt>
    <dgm:pt modelId="{668B3A95-FB64-4CDF-834E-B690B439F4F0}" type="pres">
      <dgm:prSet presAssocID="{F5FFADB8-3915-4565-AF9C-933C225741D2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0E068C-DE28-4FA8-9884-77D29382099D}" type="pres">
      <dgm:prSet presAssocID="{F5FFADB8-3915-4565-AF9C-933C225741D2}" presName="parTransOne" presStyleCnt="0"/>
      <dgm:spPr/>
    </dgm:pt>
    <dgm:pt modelId="{4339E1DF-8753-48C4-AC60-ABEA3CFC558C}" type="pres">
      <dgm:prSet presAssocID="{F5FFADB8-3915-4565-AF9C-933C225741D2}" presName="horzOne" presStyleCnt="0"/>
      <dgm:spPr/>
    </dgm:pt>
    <dgm:pt modelId="{976471C7-2754-4E3E-A47C-BAB035B0EF6D}" type="pres">
      <dgm:prSet presAssocID="{8F67B981-F91C-4D3F-B02F-3847D00029F5}" presName="vertTwo" presStyleCnt="0"/>
      <dgm:spPr/>
    </dgm:pt>
    <dgm:pt modelId="{E2EE489D-4159-4E7B-8DB9-A5667076BEAE}" type="pres">
      <dgm:prSet presAssocID="{8F67B981-F91C-4D3F-B02F-3847D00029F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EFB841-8537-40AC-9922-ACD4AAEB9F2B}" type="pres">
      <dgm:prSet presAssocID="{8F67B981-F91C-4D3F-B02F-3847D00029F5}" presName="parTransTwo" presStyleCnt="0"/>
      <dgm:spPr/>
    </dgm:pt>
    <dgm:pt modelId="{EF39DB5C-D304-4764-BC76-79A14641DB3A}" type="pres">
      <dgm:prSet presAssocID="{8F67B981-F91C-4D3F-B02F-3847D00029F5}" presName="horzTwo" presStyleCnt="0"/>
      <dgm:spPr/>
    </dgm:pt>
    <dgm:pt modelId="{A5889FE6-1A0F-43E4-B3A7-6DC8C68E4790}" type="pres">
      <dgm:prSet presAssocID="{7623FDF1-80C9-48D9-A247-479042F78209}" presName="vertThree" presStyleCnt="0"/>
      <dgm:spPr/>
    </dgm:pt>
    <dgm:pt modelId="{65D6FDF6-6D77-4AD1-A2BB-BAC2E5CD007A}" type="pres">
      <dgm:prSet presAssocID="{7623FDF1-80C9-48D9-A247-479042F78209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A29FAD-99F0-47DF-BDD8-190376BF19F6}" type="pres">
      <dgm:prSet presAssocID="{7623FDF1-80C9-48D9-A247-479042F78209}" presName="horzThree" presStyleCnt="0"/>
      <dgm:spPr/>
    </dgm:pt>
    <dgm:pt modelId="{10E502B2-15BC-4BA9-876A-510776399901}" type="pres">
      <dgm:prSet presAssocID="{7EB2C49B-C48C-4A33-84E3-89CE2E5AFC23}" presName="sibSpaceThree" presStyleCnt="0"/>
      <dgm:spPr/>
    </dgm:pt>
    <dgm:pt modelId="{6C0CB1AF-A02F-466B-90C8-8698CC643B00}" type="pres">
      <dgm:prSet presAssocID="{595EA033-704F-4826-9F62-CB80AA96F3CF}" presName="vertThree" presStyleCnt="0"/>
      <dgm:spPr/>
    </dgm:pt>
    <dgm:pt modelId="{A9566813-C649-41A7-B454-09B2365C4D52}" type="pres">
      <dgm:prSet presAssocID="{595EA033-704F-4826-9F62-CB80AA96F3CF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28809E-3C93-4FD4-9575-3C141B239ADE}" type="pres">
      <dgm:prSet presAssocID="{595EA033-704F-4826-9F62-CB80AA96F3CF}" presName="horzThree" presStyleCnt="0"/>
      <dgm:spPr/>
    </dgm:pt>
    <dgm:pt modelId="{72F0FB16-D4B5-49B6-BA43-449136CEECA0}" type="pres">
      <dgm:prSet presAssocID="{9C84335C-250D-41B3-AC31-62742790BAB2}" presName="sibSpaceTwo" presStyleCnt="0"/>
      <dgm:spPr/>
    </dgm:pt>
    <dgm:pt modelId="{836B6ACA-2BF3-4591-B94E-037ADC50C010}" type="pres">
      <dgm:prSet presAssocID="{3F47C4C2-4A3F-46E6-9054-6A3F3489B04B}" presName="vertTwo" presStyleCnt="0"/>
      <dgm:spPr/>
    </dgm:pt>
    <dgm:pt modelId="{B7EADDC7-29C8-4391-8E03-19C62A8D45A4}" type="pres">
      <dgm:prSet presAssocID="{3F47C4C2-4A3F-46E6-9054-6A3F3489B04B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FC0300-3586-4A2A-921F-201A01B10E1D}" type="pres">
      <dgm:prSet presAssocID="{3F47C4C2-4A3F-46E6-9054-6A3F3489B04B}" presName="parTransTwo" presStyleCnt="0"/>
      <dgm:spPr/>
    </dgm:pt>
    <dgm:pt modelId="{F44AADDC-0AD2-4D35-9B90-5B854DDC70AE}" type="pres">
      <dgm:prSet presAssocID="{3F47C4C2-4A3F-46E6-9054-6A3F3489B04B}" presName="horzTwo" presStyleCnt="0"/>
      <dgm:spPr/>
    </dgm:pt>
    <dgm:pt modelId="{690E1DFE-4C7D-45B6-B76D-817FCB458E46}" type="pres">
      <dgm:prSet presAssocID="{E9CDAB23-7C36-4ACA-A86C-F2B4003667FD}" presName="vertThree" presStyleCnt="0"/>
      <dgm:spPr/>
    </dgm:pt>
    <dgm:pt modelId="{FA06221E-E2B3-4755-B400-9353D2CA265A}" type="pres">
      <dgm:prSet presAssocID="{E9CDAB23-7C36-4ACA-A86C-F2B4003667FD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3F925D-19B2-4D9F-8597-017A6F8F8476}" type="pres">
      <dgm:prSet presAssocID="{E9CDAB23-7C36-4ACA-A86C-F2B4003667FD}" presName="horzThree" presStyleCnt="0"/>
      <dgm:spPr/>
    </dgm:pt>
  </dgm:ptLst>
  <dgm:cxnLst>
    <dgm:cxn modelId="{E15E825E-EF72-4E92-9E96-D07790640E42}" srcId="{8F67B981-F91C-4D3F-B02F-3847D00029F5}" destId="{7623FDF1-80C9-48D9-A247-479042F78209}" srcOrd="0" destOrd="0" parTransId="{79AD49AF-5473-45DC-BE1F-3FE41D1C139B}" sibTransId="{7EB2C49B-C48C-4A33-84E3-89CE2E5AFC23}"/>
    <dgm:cxn modelId="{80347696-4E1D-4E53-B31F-14F16672FCDC}" type="presOf" srcId="{3F47C4C2-4A3F-46E6-9054-6A3F3489B04B}" destId="{B7EADDC7-29C8-4391-8E03-19C62A8D45A4}" srcOrd="0" destOrd="0" presId="urn:microsoft.com/office/officeart/2005/8/layout/hierarchy4"/>
    <dgm:cxn modelId="{E86F679E-C46B-4935-A604-39110CFA705F}" srcId="{F5FFADB8-3915-4565-AF9C-933C225741D2}" destId="{3F47C4C2-4A3F-46E6-9054-6A3F3489B04B}" srcOrd="1" destOrd="0" parTransId="{BA8918B3-74B1-4494-93F5-B7F69DABD69A}" sibTransId="{3159C958-857A-4D83-95DE-319F6D888682}"/>
    <dgm:cxn modelId="{A1396ED6-570F-4D55-891B-EF2CEF7E7B2D}" type="presOf" srcId="{595EA033-704F-4826-9F62-CB80AA96F3CF}" destId="{A9566813-C649-41A7-B454-09B2365C4D52}" srcOrd="0" destOrd="0" presId="urn:microsoft.com/office/officeart/2005/8/layout/hierarchy4"/>
    <dgm:cxn modelId="{6DC11E2A-A907-4526-A0AF-CB2C5B7F0A5F}" type="presOf" srcId="{7623FDF1-80C9-48D9-A247-479042F78209}" destId="{65D6FDF6-6D77-4AD1-A2BB-BAC2E5CD007A}" srcOrd="0" destOrd="0" presId="urn:microsoft.com/office/officeart/2005/8/layout/hierarchy4"/>
    <dgm:cxn modelId="{5897BDBD-3F6B-4C49-BA53-2429C5E5030D}" type="presOf" srcId="{8F67B981-F91C-4D3F-B02F-3847D00029F5}" destId="{E2EE489D-4159-4E7B-8DB9-A5667076BEAE}" srcOrd="0" destOrd="0" presId="urn:microsoft.com/office/officeart/2005/8/layout/hierarchy4"/>
    <dgm:cxn modelId="{8C7C6469-734C-4684-9262-0CE8C6A8EC96}" type="presOf" srcId="{F5FFADB8-3915-4565-AF9C-933C225741D2}" destId="{668B3A95-FB64-4CDF-834E-B690B439F4F0}" srcOrd="0" destOrd="0" presId="urn:microsoft.com/office/officeart/2005/8/layout/hierarchy4"/>
    <dgm:cxn modelId="{A0E1C05F-F044-4D83-9CFC-A0C1BAC880C3}" srcId="{F5FFADB8-3915-4565-AF9C-933C225741D2}" destId="{8F67B981-F91C-4D3F-B02F-3847D00029F5}" srcOrd="0" destOrd="0" parTransId="{D0991129-4D2E-4CBA-9EA2-A4D358D194F2}" sibTransId="{9C84335C-250D-41B3-AC31-62742790BAB2}"/>
    <dgm:cxn modelId="{0DBE0870-C360-4053-9630-6EBCC1689498}" srcId="{3F47C4C2-4A3F-46E6-9054-6A3F3489B04B}" destId="{E9CDAB23-7C36-4ACA-A86C-F2B4003667FD}" srcOrd="0" destOrd="0" parTransId="{008FFE43-7D88-4519-A6EA-F5D5C68DE774}" sibTransId="{8D7CF2A2-484F-4BC4-A58E-EB66E8C63CA6}"/>
    <dgm:cxn modelId="{83903787-71E1-4DDD-AC27-C0A7683B4004}" srcId="{1226DA07-B2E6-4D03-BF90-6D53CE798522}" destId="{F5FFADB8-3915-4565-AF9C-933C225741D2}" srcOrd="0" destOrd="0" parTransId="{E1619013-B63D-4C64-948E-5AD394BDC7EA}" sibTransId="{2606EC47-8F95-4930-A53F-7AF06D0E2FC6}"/>
    <dgm:cxn modelId="{1D0EB45A-7FAA-4A57-8939-177836C32E57}" type="presOf" srcId="{1226DA07-B2E6-4D03-BF90-6D53CE798522}" destId="{06CF0FEB-E514-44D7-AE0C-B268C14FB500}" srcOrd="0" destOrd="0" presId="urn:microsoft.com/office/officeart/2005/8/layout/hierarchy4"/>
    <dgm:cxn modelId="{D79227A8-C5EC-40AC-8AFF-885D25F36B63}" type="presOf" srcId="{E9CDAB23-7C36-4ACA-A86C-F2B4003667FD}" destId="{FA06221E-E2B3-4755-B400-9353D2CA265A}" srcOrd="0" destOrd="0" presId="urn:microsoft.com/office/officeart/2005/8/layout/hierarchy4"/>
    <dgm:cxn modelId="{47E74B31-8F75-438C-97B2-7D7C7996A10D}" srcId="{8F67B981-F91C-4D3F-B02F-3847D00029F5}" destId="{595EA033-704F-4826-9F62-CB80AA96F3CF}" srcOrd="1" destOrd="0" parTransId="{E4A82041-9E97-48E5-B92A-84A0D50DA2E5}" sibTransId="{D4E109B3-D395-4014-91D7-624F1E7F4622}"/>
    <dgm:cxn modelId="{AABCE76F-9BDF-4797-BDEE-A1A432160658}" type="presParOf" srcId="{06CF0FEB-E514-44D7-AE0C-B268C14FB500}" destId="{FC4CD143-2072-4B07-BB6B-C0137D451894}" srcOrd="0" destOrd="0" presId="urn:microsoft.com/office/officeart/2005/8/layout/hierarchy4"/>
    <dgm:cxn modelId="{89BD47F3-8DC6-406D-8E88-F472C20F194B}" type="presParOf" srcId="{FC4CD143-2072-4B07-BB6B-C0137D451894}" destId="{668B3A95-FB64-4CDF-834E-B690B439F4F0}" srcOrd="0" destOrd="0" presId="urn:microsoft.com/office/officeart/2005/8/layout/hierarchy4"/>
    <dgm:cxn modelId="{0A1C0A62-DB84-4831-9ABB-C9714C39A911}" type="presParOf" srcId="{FC4CD143-2072-4B07-BB6B-C0137D451894}" destId="{660E068C-DE28-4FA8-9884-77D29382099D}" srcOrd="1" destOrd="0" presId="urn:microsoft.com/office/officeart/2005/8/layout/hierarchy4"/>
    <dgm:cxn modelId="{231E250D-88C0-455E-9D07-881045D12033}" type="presParOf" srcId="{FC4CD143-2072-4B07-BB6B-C0137D451894}" destId="{4339E1DF-8753-48C4-AC60-ABEA3CFC558C}" srcOrd="2" destOrd="0" presId="urn:microsoft.com/office/officeart/2005/8/layout/hierarchy4"/>
    <dgm:cxn modelId="{B04637A6-E934-4501-A8F4-AC00E46F3273}" type="presParOf" srcId="{4339E1DF-8753-48C4-AC60-ABEA3CFC558C}" destId="{976471C7-2754-4E3E-A47C-BAB035B0EF6D}" srcOrd="0" destOrd="0" presId="urn:microsoft.com/office/officeart/2005/8/layout/hierarchy4"/>
    <dgm:cxn modelId="{BEA3CEA7-5F4A-4AA7-9C19-6CD37B58144B}" type="presParOf" srcId="{976471C7-2754-4E3E-A47C-BAB035B0EF6D}" destId="{E2EE489D-4159-4E7B-8DB9-A5667076BEAE}" srcOrd="0" destOrd="0" presId="urn:microsoft.com/office/officeart/2005/8/layout/hierarchy4"/>
    <dgm:cxn modelId="{34FA94E9-C14C-459C-A22F-3B4BE31ADE9D}" type="presParOf" srcId="{976471C7-2754-4E3E-A47C-BAB035B0EF6D}" destId="{C8EFB841-8537-40AC-9922-ACD4AAEB9F2B}" srcOrd="1" destOrd="0" presId="urn:microsoft.com/office/officeart/2005/8/layout/hierarchy4"/>
    <dgm:cxn modelId="{1B03ADB8-D02F-436E-B535-907EC799D40E}" type="presParOf" srcId="{976471C7-2754-4E3E-A47C-BAB035B0EF6D}" destId="{EF39DB5C-D304-4764-BC76-79A14641DB3A}" srcOrd="2" destOrd="0" presId="urn:microsoft.com/office/officeart/2005/8/layout/hierarchy4"/>
    <dgm:cxn modelId="{D309BB30-AE3F-4C7F-A82D-87903E9ED6B2}" type="presParOf" srcId="{EF39DB5C-D304-4764-BC76-79A14641DB3A}" destId="{A5889FE6-1A0F-43E4-B3A7-6DC8C68E4790}" srcOrd="0" destOrd="0" presId="urn:microsoft.com/office/officeart/2005/8/layout/hierarchy4"/>
    <dgm:cxn modelId="{2A2C0720-C7FC-4DC9-B244-890C5BE0D4EE}" type="presParOf" srcId="{A5889FE6-1A0F-43E4-B3A7-6DC8C68E4790}" destId="{65D6FDF6-6D77-4AD1-A2BB-BAC2E5CD007A}" srcOrd="0" destOrd="0" presId="urn:microsoft.com/office/officeart/2005/8/layout/hierarchy4"/>
    <dgm:cxn modelId="{86F2B4E4-28C0-4FC6-9341-A0DDEEAB89A2}" type="presParOf" srcId="{A5889FE6-1A0F-43E4-B3A7-6DC8C68E4790}" destId="{BFA29FAD-99F0-47DF-BDD8-190376BF19F6}" srcOrd="1" destOrd="0" presId="urn:microsoft.com/office/officeart/2005/8/layout/hierarchy4"/>
    <dgm:cxn modelId="{D91F7F83-E359-41FD-B70C-1D7DA1CFEFAC}" type="presParOf" srcId="{EF39DB5C-D304-4764-BC76-79A14641DB3A}" destId="{10E502B2-15BC-4BA9-876A-510776399901}" srcOrd="1" destOrd="0" presId="urn:microsoft.com/office/officeart/2005/8/layout/hierarchy4"/>
    <dgm:cxn modelId="{FCC83B96-0E43-4A86-83B5-45130DE93B82}" type="presParOf" srcId="{EF39DB5C-D304-4764-BC76-79A14641DB3A}" destId="{6C0CB1AF-A02F-466B-90C8-8698CC643B00}" srcOrd="2" destOrd="0" presId="urn:microsoft.com/office/officeart/2005/8/layout/hierarchy4"/>
    <dgm:cxn modelId="{F37470A4-6EC7-481A-B1C8-DD4AC9CDE9AE}" type="presParOf" srcId="{6C0CB1AF-A02F-466B-90C8-8698CC643B00}" destId="{A9566813-C649-41A7-B454-09B2365C4D52}" srcOrd="0" destOrd="0" presId="urn:microsoft.com/office/officeart/2005/8/layout/hierarchy4"/>
    <dgm:cxn modelId="{3D398ADD-4472-4CC0-AF7C-82705882B383}" type="presParOf" srcId="{6C0CB1AF-A02F-466B-90C8-8698CC643B00}" destId="{F128809E-3C93-4FD4-9575-3C141B239ADE}" srcOrd="1" destOrd="0" presId="urn:microsoft.com/office/officeart/2005/8/layout/hierarchy4"/>
    <dgm:cxn modelId="{E774AF1B-22AA-404F-B83A-795DCA67FE33}" type="presParOf" srcId="{4339E1DF-8753-48C4-AC60-ABEA3CFC558C}" destId="{72F0FB16-D4B5-49B6-BA43-449136CEECA0}" srcOrd="1" destOrd="0" presId="urn:microsoft.com/office/officeart/2005/8/layout/hierarchy4"/>
    <dgm:cxn modelId="{4E69348F-057A-4CCF-BA21-F8942314BE7C}" type="presParOf" srcId="{4339E1DF-8753-48C4-AC60-ABEA3CFC558C}" destId="{836B6ACA-2BF3-4591-B94E-037ADC50C010}" srcOrd="2" destOrd="0" presId="urn:microsoft.com/office/officeart/2005/8/layout/hierarchy4"/>
    <dgm:cxn modelId="{C82BF1DE-5D11-41CC-86C2-2E4AD0EDD3FB}" type="presParOf" srcId="{836B6ACA-2BF3-4591-B94E-037ADC50C010}" destId="{B7EADDC7-29C8-4391-8E03-19C62A8D45A4}" srcOrd="0" destOrd="0" presId="urn:microsoft.com/office/officeart/2005/8/layout/hierarchy4"/>
    <dgm:cxn modelId="{2513EE73-CC52-42FC-AB08-03CF96C137B0}" type="presParOf" srcId="{836B6ACA-2BF3-4591-B94E-037ADC50C010}" destId="{56FC0300-3586-4A2A-921F-201A01B10E1D}" srcOrd="1" destOrd="0" presId="urn:microsoft.com/office/officeart/2005/8/layout/hierarchy4"/>
    <dgm:cxn modelId="{3279A59B-DC40-4586-8249-0FF5BB60282A}" type="presParOf" srcId="{836B6ACA-2BF3-4591-B94E-037ADC50C010}" destId="{F44AADDC-0AD2-4D35-9B90-5B854DDC70AE}" srcOrd="2" destOrd="0" presId="urn:microsoft.com/office/officeart/2005/8/layout/hierarchy4"/>
    <dgm:cxn modelId="{F62D5872-B280-4196-810C-2319F9E97590}" type="presParOf" srcId="{F44AADDC-0AD2-4D35-9B90-5B854DDC70AE}" destId="{690E1DFE-4C7D-45B6-B76D-817FCB458E46}" srcOrd="0" destOrd="0" presId="urn:microsoft.com/office/officeart/2005/8/layout/hierarchy4"/>
    <dgm:cxn modelId="{6008B67B-A0F5-400B-9B7F-6E3696E3C2F4}" type="presParOf" srcId="{690E1DFE-4C7D-45B6-B76D-817FCB458E46}" destId="{FA06221E-E2B3-4755-B400-9353D2CA265A}" srcOrd="0" destOrd="0" presId="urn:microsoft.com/office/officeart/2005/8/layout/hierarchy4"/>
    <dgm:cxn modelId="{7F0F56D9-828B-477B-A116-2EC66004CD07}" type="presParOf" srcId="{690E1DFE-4C7D-45B6-B76D-817FCB458E46}" destId="{283F925D-19B2-4D9F-8597-017A6F8F847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8B3A95-FB64-4CDF-834E-B690B439F4F0}">
      <dsp:nvSpPr>
        <dsp:cNvPr id="0" name=""/>
        <dsp:cNvSpPr/>
      </dsp:nvSpPr>
      <dsp:spPr>
        <a:xfrm>
          <a:off x="865" y="3112"/>
          <a:ext cx="7542068" cy="1509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Customer Care Center</a:t>
          </a:r>
        </a:p>
      </dsp:txBody>
      <dsp:txXfrm>
        <a:off x="45079" y="47326"/>
        <a:ext cx="7453640" cy="1421135"/>
      </dsp:txXfrm>
    </dsp:sp>
    <dsp:sp modelId="{E2EE489D-4159-4E7B-8DB9-A5667076BEAE}">
      <dsp:nvSpPr>
        <dsp:cNvPr id="0" name=""/>
        <dsp:cNvSpPr/>
      </dsp:nvSpPr>
      <dsp:spPr>
        <a:xfrm>
          <a:off x="865" y="1645518"/>
          <a:ext cx="4926712" cy="1509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Age 65+</a:t>
          </a:r>
          <a:endParaRPr lang="en-US" sz="3600" kern="1200" dirty="0"/>
        </a:p>
      </dsp:txBody>
      <dsp:txXfrm>
        <a:off x="45079" y="1689732"/>
        <a:ext cx="4838284" cy="1421135"/>
      </dsp:txXfrm>
    </dsp:sp>
    <dsp:sp modelId="{65D6FDF6-6D77-4AD1-A2BB-BAC2E5CD007A}">
      <dsp:nvSpPr>
        <dsp:cNvPr id="0" name=""/>
        <dsp:cNvSpPr/>
      </dsp:nvSpPr>
      <dsp:spPr>
        <a:xfrm>
          <a:off x="865" y="3287923"/>
          <a:ext cx="2412689" cy="1509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Outsourced Group Plan </a:t>
          </a:r>
          <a:endParaRPr lang="en-US" sz="3400" kern="1200" dirty="0"/>
        </a:p>
      </dsp:txBody>
      <dsp:txXfrm>
        <a:off x="45079" y="3332137"/>
        <a:ext cx="2324261" cy="1421135"/>
      </dsp:txXfrm>
    </dsp:sp>
    <dsp:sp modelId="{A9566813-C649-41A7-B454-09B2365C4D52}">
      <dsp:nvSpPr>
        <dsp:cNvPr id="0" name=""/>
        <dsp:cNvSpPr/>
      </dsp:nvSpPr>
      <dsp:spPr>
        <a:xfrm>
          <a:off x="2514888" y="3287923"/>
          <a:ext cx="2412689" cy="1509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Medicare Exchange</a:t>
          </a:r>
          <a:endParaRPr lang="en-US" sz="3400" kern="1200" dirty="0"/>
        </a:p>
      </dsp:txBody>
      <dsp:txXfrm>
        <a:off x="2559102" y="3332137"/>
        <a:ext cx="2324261" cy="1421135"/>
      </dsp:txXfrm>
    </dsp:sp>
    <dsp:sp modelId="{B7EADDC7-29C8-4391-8E03-19C62A8D45A4}">
      <dsp:nvSpPr>
        <dsp:cNvPr id="0" name=""/>
        <dsp:cNvSpPr/>
      </dsp:nvSpPr>
      <dsp:spPr>
        <a:xfrm>
          <a:off x="5130244" y="1645518"/>
          <a:ext cx="2412689" cy="1509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Pre-Age 65</a:t>
          </a:r>
          <a:endParaRPr lang="en-US" sz="3600" kern="1200" dirty="0"/>
        </a:p>
      </dsp:txBody>
      <dsp:txXfrm>
        <a:off x="5174458" y="1689732"/>
        <a:ext cx="2324261" cy="1421135"/>
      </dsp:txXfrm>
    </dsp:sp>
    <dsp:sp modelId="{FA06221E-E2B3-4755-B400-9353D2CA265A}">
      <dsp:nvSpPr>
        <dsp:cNvPr id="0" name=""/>
        <dsp:cNvSpPr/>
      </dsp:nvSpPr>
      <dsp:spPr>
        <a:xfrm>
          <a:off x="5130244" y="3287923"/>
          <a:ext cx="2412689" cy="15095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Current Group Plan</a:t>
          </a:r>
          <a:endParaRPr lang="en-US" sz="3400" kern="1200" dirty="0"/>
        </a:p>
      </dsp:txBody>
      <dsp:txXfrm>
        <a:off x="5174458" y="3332137"/>
        <a:ext cx="2324261" cy="1421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D067D-BEF2-426B-81F9-FE3E2B3E3A69}" type="datetimeFigureOut">
              <a:rPr lang="en-US"/>
              <a:pPr>
                <a:defRPr/>
              </a:pPr>
              <a:t>7/6/2017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DB7A8-D277-42D1-82B6-74F90CAAB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25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0C99-58F0-4BF5-95E9-E488B829C16E}" type="datetimeFigureOut">
              <a:rPr lang="en-US"/>
              <a:pPr>
                <a:defRPr/>
              </a:pPr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02523-358F-4956-BAFE-074304AF1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16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29EE-C54D-47E0-805A-63AD6152F770}" type="datetimeFigureOut">
              <a:rPr lang="en-US"/>
              <a:pPr>
                <a:defRPr/>
              </a:pPr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A163D-7029-464A-A56C-C6CBE361A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1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FDAA6-AE7B-444C-9A46-E4DDAF451106}" type="datetimeFigureOut">
              <a:rPr lang="en-US"/>
              <a:pPr>
                <a:defRPr/>
              </a:pPr>
              <a:t>7/6/2017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44CC8-C545-4255-BA8C-BB4CA66D6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58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7875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559B0-0783-4B8E-A5F7-E2A2ED525645}" type="datetimeFigureOut">
              <a:rPr lang="en-US"/>
              <a:pPr>
                <a:defRPr/>
              </a:pPr>
              <a:t>7/6/2017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D9601-6AAB-468D-9AB3-9863532AF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66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155EF-AE9C-4DD5-91B8-96163ADAF69B}" type="datetimeFigureOut">
              <a:rPr lang="en-US"/>
              <a:pPr>
                <a:defRPr/>
              </a:pPr>
              <a:t>7/6/2017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057B9-2A45-42D1-BDC2-57BD220C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9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588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5025" y="1249363"/>
            <a:ext cx="36576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2C697A-EF21-404A-9688-9EE0B6FF5D7B}" type="datetimeFigureOut">
              <a:rPr lang="en-US"/>
              <a:pPr>
                <a:defRPr/>
              </a:pPr>
              <a:t>7/6/2017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6FD65-9DBE-4CFB-AC4A-75E6A2E10F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77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7CE60-6107-4D54-8A78-55EEB02AB11C}" type="datetimeFigureOut">
              <a:rPr lang="en-US"/>
              <a:pPr>
                <a:defRPr/>
              </a:pPr>
              <a:t>7/6/2017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958EF-FBC4-4653-B73A-BF881AF37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21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65D15-29D2-42E3-94C9-5662C963FE84}" type="datetimeFigureOut">
              <a:rPr lang="en-US"/>
              <a:pPr>
                <a:defRPr/>
              </a:pPr>
              <a:t>7/6/2017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42E1-D93F-4C04-8D58-0F919DA460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1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677194" y="2515394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04809-8FD4-408D-8B84-D2F6C5ACF7CB}" type="datetimeFigureOut">
              <a:rPr lang="en-US"/>
              <a:pPr>
                <a:defRPr/>
              </a:pPr>
              <a:t>7/6/2017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B898D-AE9F-4302-95AA-B32BC9E51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55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76BF-DD6F-45DA-BA00-4CAED1AE6205}" type="datetimeFigureOut">
              <a:rPr lang="en-US"/>
              <a:pPr>
                <a:defRPr/>
              </a:pPr>
              <a:t>7/6/2017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2911D-0F75-4B6A-906C-D472DF54A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6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4572000"/>
            <a:ext cx="67818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0" y="685800"/>
            <a:ext cx="7543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1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303030">
                    <a:lumMod val="90000"/>
                    <a:lumOff val="10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568EE3-E3BA-4448-ACD7-BE3F2DCD3B4C}" type="datetimeFigureOut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7/6/2017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13"/>
            <a:ext cx="4873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303030">
                    <a:lumMod val="90000"/>
                    <a:lumOff val="10000"/>
                  </a:srgb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8013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D43800-E320-4D3C-AC56-9727B0174AE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875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875" y="6172200"/>
            <a:ext cx="7543800" cy="269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56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rgbClr val="262626"/>
          </a:solidFill>
          <a:latin typeface="Impact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3725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3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mdco.com/" TargetMode="External"/><Relationship Id="rId2" Type="http://schemas.openxmlformats.org/officeDocument/2006/relationships/hyperlink" Target="mailto:tference@hrmdco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2914650"/>
          </a:xfrm>
        </p:spPr>
        <p:txBody>
          <a:bodyPr/>
          <a:lstStyle/>
          <a:p>
            <a:pPr algn="ctr" eaLnBrk="1" hangingPunct="1"/>
            <a:r>
              <a:rPr lang="en-US" altLang="en-US" sz="4800" b="1" dirty="0" smtClean="0"/>
              <a:t/>
            </a:r>
            <a:br>
              <a:rPr lang="en-US" altLang="en-US" sz="4800" b="1" dirty="0" smtClean="0"/>
            </a:br>
            <a:r>
              <a:rPr lang="en-US" altLang="en-US" sz="4800" b="1" dirty="0" smtClean="0"/>
              <a:t/>
            </a:r>
            <a:br>
              <a:rPr lang="en-US" altLang="en-US" sz="4800" b="1" dirty="0" smtClean="0"/>
            </a:br>
            <a:r>
              <a:rPr lang="en-US" altLang="en-US" sz="4800" b="1" dirty="0" smtClean="0"/>
              <a:t/>
            </a:r>
            <a:br>
              <a:rPr lang="en-US" altLang="en-US" sz="4800" b="1" dirty="0" smtClean="0"/>
            </a:br>
            <a:r>
              <a:rPr lang="en-US" sz="4000" b="1" dirty="0">
                <a:solidFill>
                  <a:schemeClr val="bg1"/>
                </a:solidFill>
              </a:rPr>
              <a:t>Retiree Outsourcing Model that Combines an Individual Policy Exchange with a Traditional Group Policy Approach for Medicare Supplement Coverage</a:t>
            </a:r>
            <a:r>
              <a:rPr lang="en-US" altLang="en-US" sz="4800" b="1" dirty="0" smtClean="0"/>
              <a:t/>
            </a:r>
            <a:br>
              <a:rPr lang="en-US" altLang="en-US" sz="4800" b="1" dirty="0" smtClean="0"/>
            </a:br>
            <a:r>
              <a:rPr lang="en-US" altLang="en-US" sz="4800" dirty="0" smtClean="0"/>
              <a:t/>
            </a:r>
            <a:br>
              <a:rPr lang="en-US" altLang="en-US" sz="4800" dirty="0" smtClean="0"/>
            </a:br>
            <a:endParaRPr lang="en-US" altLang="en-US" sz="4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124200"/>
            <a:ext cx="8686800" cy="2971800"/>
          </a:xfrm>
        </p:spPr>
        <p:txBody>
          <a:bodyPr rtlCol="0"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>
                <a:solidFill>
                  <a:schemeClr val="tx1"/>
                </a:solidFill>
              </a:rPr>
              <a:t>HR </a:t>
            </a:r>
            <a:r>
              <a:rPr lang="en-US" sz="5100" dirty="0" smtClean="0">
                <a:solidFill>
                  <a:schemeClr val="tx1"/>
                </a:solidFill>
              </a:rPr>
              <a:t>Specialty Products &amp; Services Catalogue Executive </a:t>
            </a:r>
            <a:r>
              <a:rPr lang="en-US" sz="5100" dirty="0">
                <a:solidFill>
                  <a:schemeClr val="tx1"/>
                </a:solidFill>
              </a:rPr>
              <a:t>Summary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5100" dirty="0">
                <a:solidFill>
                  <a:schemeClr val="tx1"/>
                </a:solidFill>
              </a:rPr>
              <a:t>A No Frills Distillation of Vendor’s Marketing Collateral 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Thomas A Ference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President &amp; CEO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Human Resources Mining &amp; Distribution Co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Locating, Validating and Accelerating HR  Innovation 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 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Office: 219-662-0201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Cell: 630-240-2583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Fax: 219-661-0236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e-mail: </a:t>
            </a:r>
            <a:r>
              <a:rPr lang="en-US" u="sng" dirty="0">
                <a:solidFill>
                  <a:schemeClr val="tx1"/>
                </a:solidFill>
                <a:hlinkClick r:id="rId2"/>
              </a:rPr>
              <a:t>tference@hrmdco.com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Website: </a:t>
            </a:r>
            <a:r>
              <a:rPr lang="en-US" u="sng" dirty="0">
                <a:solidFill>
                  <a:schemeClr val="tx1"/>
                </a:solidFill>
                <a:hlinkClick r:id="rId3"/>
              </a:rPr>
              <a:t>www.hrmdco.com</a:t>
            </a:r>
            <a:endParaRPr lang="en-US" dirty="0">
              <a:solidFill>
                <a:schemeClr val="tx1"/>
              </a:solidFill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2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636" y="-27709"/>
            <a:ext cx="9144000" cy="1371600"/>
          </a:xfrm>
        </p:spPr>
        <p:txBody>
          <a:bodyPr/>
          <a:lstStyle/>
          <a:p>
            <a:pPr algn="ctr"/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sz="3200" b="1" dirty="0"/>
              <a:t>Group and Individual Policy Exchange,  Retiree Outsourcing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543800" cy="47244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Retiree Medical Outsourcing using </a:t>
            </a:r>
            <a:r>
              <a:rPr lang="en-US" dirty="0" smtClean="0"/>
              <a:t>an </a:t>
            </a:r>
            <a:r>
              <a:rPr lang="en-US" dirty="0"/>
              <a:t>individual insurance policy </a:t>
            </a:r>
            <a:r>
              <a:rPr lang="en-US" dirty="0" smtClean="0"/>
              <a:t>exchange only can </a:t>
            </a:r>
            <a:r>
              <a:rPr lang="en-US" dirty="0"/>
              <a:t>cause consternation for retirees with resultant PR problems for the employer as retirees lose their tried and true coverage under </a:t>
            </a:r>
            <a:r>
              <a:rPr lang="en-US" dirty="0" smtClean="0"/>
              <a:t>their </a:t>
            </a:r>
            <a:r>
              <a:rPr lang="en-US" dirty="0"/>
              <a:t>prior group benefits plan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This </a:t>
            </a:r>
            <a:r>
              <a:rPr lang="en-US" dirty="0"/>
              <a:t>vendor </a:t>
            </a:r>
            <a:r>
              <a:rPr lang="en-US" dirty="0" smtClean="0"/>
              <a:t>has 25</a:t>
            </a:r>
            <a:r>
              <a:rPr lang="en-US" dirty="0"/>
              <a:t>+ years of retiree benefits administration</a:t>
            </a:r>
          </a:p>
          <a:p>
            <a:r>
              <a:rPr lang="en-US" dirty="0" smtClean="0"/>
              <a:t>Their outsourcing model provides post-age 64 retirees an option of either an </a:t>
            </a:r>
            <a:r>
              <a:rPr lang="en-US" dirty="0"/>
              <a:t>insurance exchange </a:t>
            </a:r>
            <a:r>
              <a:rPr lang="en-US" dirty="0" smtClean="0"/>
              <a:t>or a </a:t>
            </a:r>
            <a:r>
              <a:rPr lang="en-US" dirty="0"/>
              <a:t>group </a:t>
            </a:r>
            <a:r>
              <a:rPr lang="en-US" dirty="0" smtClean="0"/>
              <a:t>plan. </a:t>
            </a:r>
          </a:p>
          <a:p>
            <a:r>
              <a:rPr lang="en-US" dirty="0" smtClean="0"/>
              <a:t>Multiple </a:t>
            </a:r>
            <a:r>
              <a:rPr lang="en-US" dirty="0"/>
              <a:t>insurance carriers and Medicare Advantage plans are offered as options on the individual exchange side.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622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067800" cy="914400"/>
          </a:xfrm>
        </p:spPr>
        <p:txBody>
          <a:bodyPr/>
          <a:lstStyle/>
          <a:p>
            <a:pPr algn="ctr"/>
            <a:r>
              <a:rPr lang="en-US" altLang="en-US" sz="3200" b="1" dirty="0"/>
              <a:t>Group and Individual Policy Exchange,  Retiree Outsourcing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648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A fully-insured, </a:t>
            </a:r>
            <a:r>
              <a:rPr lang="en-US" dirty="0" smtClean="0"/>
              <a:t>ERISA-exempt, outsourced </a:t>
            </a:r>
            <a:r>
              <a:rPr lang="en-US" dirty="0" smtClean="0"/>
              <a:t>group plan </a:t>
            </a:r>
            <a:r>
              <a:rPr lang="en-US" dirty="0"/>
              <a:t>is </a:t>
            </a:r>
            <a:r>
              <a:rPr lang="en-US" dirty="0" smtClean="0"/>
              <a:t>also offered to </a:t>
            </a:r>
            <a:r>
              <a:rPr lang="en-US" dirty="0"/>
              <a:t>the post-age </a:t>
            </a:r>
            <a:r>
              <a:rPr lang="en-US" dirty="0" smtClean="0"/>
              <a:t>64’s by </a:t>
            </a:r>
            <a:r>
              <a:rPr lang="en-US" dirty="0"/>
              <a:t>a carefully chosen reputable </a:t>
            </a:r>
            <a:r>
              <a:rPr lang="en-US" dirty="0" smtClean="0"/>
              <a:t>carrier arranged for by the vendor</a:t>
            </a:r>
          </a:p>
          <a:p>
            <a:r>
              <a:rPr lang="en-US" dirty="0" smtClean="0"/>
              <a:t> Retaining group </a:t>
            </a:r>
            <a:r>
              <a:rPr lang="en-US" dirty="0"/>
              <a:t>plan allows </a:t>
            </a:r>
            <a:r>
              <a:rPr lang="en-US" dirty="0" smtClean="0"/>
              <a:t>retirees </a:t>
            </a:r>
            <a:r>
              <a:rPr lang="en-US" dirty="0"/>
              <a:t>to participate in a </a:t>
            </a:r>
            <a:r>
              <a:rPr lang="en-US" dirty="0" smtClean="0"/>
              <a:t>plan design comparable to what they </a:t>
            </a:r>
            <a:r>
              <a:rPr lang="en-US" dirty="0"/>
              <a:t>have been used to or </a:t>
            </a:r>
            <a:r>
              <a:rPr lang="en-US" dirty="0" smtClean="0"/>
              <a:t>in any </a:t>
            </a:r>
            <a:r>
              <a:rPr lang="en-US" dirty="0"/>
              <a:t>other customized plan design </a:t>
            </a:r>
            <a:r>
              <a:rPr lang="en-US" dirty="0" smtClean="0"/>
              <a:t>as group </a:t>
            </a:r>
            <a:r>
              <a:rPr lang="en-US" dirty="0"/>
              <a:t>coverage is not constrained by standardized plan </a:t>
            </a:r>
            <a:r>
              <a:rPr lang="en-US" dirty="0" smtClean="0"/>
              <a:t>designs </a:t>
            </a:r>
            <a:r>
              <a:rPr lang="en-US" dirty="0"/>
              <a:t>A </a:t>
            </a:r>
            <a:r>
              <a:rPr lang="en-US" dirty="0" smtClean="0"/>
              <a:t>thru </a:t>
            </a:r>
            <a:r>
              <a:rPr lang="en-US" dirty="0"/>
              <a:t>N. </a:t>
            </a:r>
            <a:endParaRPr lang="en-US" dirty="0" smtClean="0"/>
          </a:p>
          <a:p>
            <a:r>
              <a:rPr lang="en-US" dirty="0" smtClean="0"/>
              <a:t>Experience </a:t>
            </a:r>
            <a:r>
              <a:rPr lang="en-US" dirty="0"/>
              <a:t>shows that </a:t>
            </a:r>
            <a:r>
              <a:rPr lang="en-US" dirty="0" smtClean="0"/>
              <a:t>70%+ </a:t>
            </a:r>
            <a:r>
              <a:rPr lang="en-US" dirty="0"/>
              <a:t>of retirees </a:t>
            </a:r>
            <a:r>
              <a:rPr lang="en-US" dirty="0" smtClean="0"/>
              <a:t>retain </a:t>
            </a:r>
            <a:r>
              <a:rPr lang="en-US" dirty="0"/>
              <a:t>the group plan in year 1 with some eventual migration to the exchange side over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Pre-65’s remain in their current  group plan but the administration can be outsourced to the vendor administrator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067800" cy="685800"/>
          </a:xfrm>
        </p:spPr>
        <p:txBody>
          <a:bodyPr/>
          <a:lstStyle/>
          <a:p>
            <a:pPr algn="ctr"/>
            <a:r>
              <a:rPr lang="en-US" sz="3200" dirty="0" smtClean="0"/>
              <a:t>Retiree Outsourcing Model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653136"/>
              </p:ext>
            </p:extLst>
          </p:nvPr>
        </p:nvGraphicFramePr>
        <p:xfrm>
          <a:off x="762000" y="1143000"/>
          <a:ext cx="7543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87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55" y="34636"/>
            <a:ext cx="9144000" cy="838200"/>
          </a:xfrm>
        </p:spPr>
        <p:txBody>
          <a:bodyPr/>
          <a:lstStyle/>
          <a:p>
            <a:pPr algn="ctr"/>
            <a:r>
              <a:rPr lang="en-US" sz="3200" dirty="0" smtClean="0"/>
              <a:t>Customer Care Center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543800" cy="5105400"/>
          </a:xfrm>
        </p:spPr>
        <p:txBody>
          <a:bodyPr/>
          <a:lstStyle/>
          <a:p>
            <a:pPr lvl="1"/>
            <a:r>
              <a:rPr lang="en-US" altLang="en-US" sz="2400" dirty="0" smtClean="0">
                <a:solidFill>
                  <a:prstClr val="black"/>
                </a:solidFill>
              </a:rPr>
              <a:t>Plan </a:t>
            </a:r>
            <a:r>
              <a:rPr lang="en-US" altLang="en-US" sz="2400" dirty="0">
                <a:solidFill>
                  <a:prstClr val="black"/>
                </a:solidFill>
              </a:rPr>
              <a:t>Selection and Enrollment Assistance</a:t>
            </a:r>
          </a:p>
          <a:p>
            <a:pPr lvl="1"/>
            <a:r>
              <a:rPr lang="en-US" altLang="en-US" sz="2400" dirty="0">
                <a:solidFill>
                  <a:prstClr val="black"/>
                </a:solidFill>
              </a:rPr>
              <a:t>Provider Assistance</a:t>
            </a:r>
          </a:p>
          <a:p>
            <a:pPr lvl="1"/>
            <a:r>
              <a:rPr lang="en-US" altLang="en-US" sz="2400" dirty="0">
                <a:solidFill>
                  <a:prstClr val="black"/>
                </a:solidFill>
              </a:rPr>
              <a:t>Claim Questions and Assistance</a:t>
            </a:r>
          </a:p>
          <a:p>
            <a:pPr lvl="1"/>
            <a:r>
              <a:rPr lang="en-US" altLang="en-US" sz="2400" dirty="0">
                <a:solidFill>
                  <a:prstClr val="black"/>
                </a:solidFill>
              </a:rPr>
              <a:t>Low-income subsidy filings</a:t>
            </a:r>
          </a:p>
          <a:p>
            <a:pPr lvl="1"/>
            <a:r>
              <a:rPr lang="en-US" altLang="en-US" sz="2400" dirty="0">
                <a:solidFill>
                  <a:prstClr val="black"/>
                </a:solidFill>
              </a:rPr>
              <a:t>Interface with Social Security, Medicare and CMS</a:t>
            </a:r>
          </a:p>
          <a:p>
            <a:pPr lvl="1"/>
            <a:r>
              <a:rPr lang="en-US" altLang="en-US" sz="2400" dirty="0">
                <a:solidFill>
                  <a:prstClr val="black"/>
                </a:solidFill>
              </a:rPr>
              <a:t>Pharmacy Assistance</a:t>
            </a:r>
          </a:p>
          <a:p>
            <a:pPr lvl="1"/>
            <a:r>
              <a:rPr lang="en-US" altLang="en-US" sz="2400" dirty="0">
                <a:solidFill>
                  <a:prstClr val="black"/>
                </a:solidFill>
              </a:rPr>
              <a:t>Billing and Payment Assistance</a:t>
            </a:r>
          </a:p>
          <a:p>
            <a:pPr lvl="1"/>
            <a:r>
              <a:rPr lang="en-US" altLang="en-US" sz="2400" dirty="0">
                <a:solidFill>
                  <a:prstClr val="black"/>
                </a:solidFill>
              </a:rPr>
              <a:t>Ongoing Service and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30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6781800" cy="685800"/>
          </a:xfrm>
        </p:spPr>
        <p:txBody>
          <a:bodyPr/>
          <a:lstStyle/>
          <a:p>
            <a:pPr algn="ctr" eaLnBrk="1" hangingPunct="1"/>
            <a:r>
              <a:rPr lang="en-US" altLang="en-US" sz="3200" smtClean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543800" cy="48768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This product/service is contained in the HR Specialty Products &amp; Services Catalogue™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Operational </a:t>
            </a:r>
            <a:r>
              <a:rPr lang="en-US" dirty="0"/>
              <a:t>level details about this particular service provider can be obtained in conference with the vendor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</a:t>
            </a:r>
            <a:r>
              <a:rPr lang="en-US" dirty="0"/>
              <a:t>HR Mining &amp;Distribution Co. is an independent and contracted representative of the vendor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Upon </a:t>
            </a:r>
            <a:r>
              <a:rPr lang="en-US" dirty="0"/>
              <a:t>your request, we will arrange for an introduction that can range from a simple, quick conference call to a services overview / system demo 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Tom </a:t>
            </a:r>
            <a:r>
              <a:rPr lang="en-US" dirty="0"/>
              <a:t>Ference 219-662-0201 (Chicagoland area) or tference@hrmdco.com 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Thank </a:t>
            </a:r>
            <a:r>
              <a:rPr lang="en-US" dirty="0"/>
              <a:t>you for your potential interest in this fresh thinking </a:t>
            </a:r>
          </a:p>
        </p:txBody>
      </p:sp>
    </p:spTree>
    <p:extLst>
      <p:ext uri="{BB962C8B-B14F-4D97-AF65-F5344CB8AC3E}">
        <p14:creationId xmlns:p14="http://schemas.microsoft.com/office/powerpoint/2010/main" val="4228430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382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1_NewsPrint</vt:lpstr>
      <vt:lpstr>   Retiree Outsourcing Model that Combines an Individual Policy Exchange with a Traditional Group Policy Approach for Medicare Supplement Coverage  </vt:lpstr>
      <vt:lpstr> Group and Individual Policy Exchange,  Retiree Outsourcing</vt:lpstr>
      <vt:lpstr>Group and Individual Policy Exchange,  Retiree Outsourcing</vt:lpstr>
      <vt:lpstr>Retiree Outsourcing Model</vt:lpstr>
      <vt:lpstr>Customer Care Center</vt:lpstr>
      <vt:lpstr>Next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HR Strategy &amp; Operations Command Center   </dc:title>
  <dc:creator>Thomas</dc:creator>
  <cp:lastModifiedBy>Thomas</cp:lastModifiedBy>
  <cp:revision>9</cp:revision>
  <dcterms:created xsi:type="dcterms:W3CDTF">2015-04-19T19:32:55Z</dcterms:created>
  <dcterms:modified xsi:type="dcterms:W3CDTF">2017-07-06T19:16:39Z</dcterms:modified>
</cp:coreProperties>
</file>