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067D-BEF2-426B-81F9-FE3E2B3E3A69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B7A8-D277-42D1-82B6-74F90CAA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C99-58F0-4BF5-95E9-E488B829C16E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2523-358F-4956-BAFE-074304AF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29EE-C54D-47E0-805A-63AD6152F770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163D-7029-464A-A56C-C6CBE361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DAA6-AE7B-444C-9A46-E4DDAF451106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CC8-C545-4255-BA8C-BB4CA66D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59B0-0783-4B8E-A5F7-E2A2ED525645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9601-6AAB-468D-9AB3-9863532A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55EF-AE9C-4DD5-91B8-96163ADAF69B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57B9-2A45-42D1-BDC2-57BD220C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697A-EF21-404A-9688-9EE0B6FF5D7B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FD65-9DBE-4CFB-AC4A-75E6A2E10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CE60-6107-4D54-8A78-55EEB02AB11C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58EF-FBC4-4653-B73A-BF881AF3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5D15-29D2-42E3-94C9-5662C963FE84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42E1-D93F-4C04-8D58-0F919DA4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4809-8FD4-408D-8B84-D2F6C5ACF7CB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898D-AE9F-4302-95AA-B32BC9E5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6BF-DD6F-45DA-BA00-4CAED1AE6205}" type="datetimeFigureOut">
              <a:rPr lang="en-US"/>
              <a:pPr>
                <a:defRPr/>
              </a:pPr>
              <a:t>1/21/2017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911D-0F75-4B6A-906C-D472DF5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68EE3-E3BA-4448-ACD7-BE3F2DCD3B4C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1/21/2017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43800-E320-4D3C-AC56-9727B0174A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291465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chemeClr val="bg1"/>
                </a:solidFill>
              </a:rPr>
              <a:t/>
            </a:r>
            <a:br>
              <a:rPr lang="en-US" alt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Executive / Manager Level Supplemental Long Term Disability (LTD) Coverage Paid Upfront as a One-Time Lump Sum</a:t>
            </a:r>
            <a:endParaRPr lang="en-US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</a:t>
            </a:r>
            <a:r>
              <a:rPr lang="en-US" sz="5100" dirty="0" smtClean="0">
                <a:solidFill>
                  <a:schemeClr val="tx1"/>
                </a:solidFill>
              </a:rPr>
              <a:t>Specialty Products &amp; Services Catalogue Executive </a:t>
            </a:r>
            <a:r>
              <a:rPr lang="en-US" sz="5100" dirty="0">
                <a:solidFill>
                  <a:schemeClr val="tx1"/>
                </a:solidFill>
              </a:rPr>
              <a:t>Summary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pPr algn="ctr"/>
            <a:r>
              <a:rPr lang="en-US" sz="3200" dirty="0" smtClean="0"/>
              <a:t>Lump Sum LTD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executives </a:t>
            </a:r>
            <a:r>
              <a:rPr lang="en-US" dirty="0" smtClean="0"/>
              <a:t>and managers already </a:t>
            </a:r>
            <a:r>
              <a:rPr lang="en-US" dirty="0"/>
              <a:t>have group and / or personal LTD coverage but may have a need for upfront cash in the event of a total disability so as to cover more immediate expenses resulting from the disability.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LTD coverage, underwritten by an A+ rated carrier provides for an immediate lump sum payment of up to 100% of salary with a maximum one-time payment of $</a:t>
            </a:r>
            <a:r>
              <a:rPr lang="en-US" dirty="0" smtClean="0"/>
              <a:t>100,000</a:t>
            </a:r>
            <a:r>
              <a:rPr lang="en-US" dirty="0"/>
              <a:t> </a:t>
            </a:r>
            <a:r>
              <a:rPr lang="en-US" dirty="0" smtClean="0"/>
              <a:t>– no elimination period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Premium </a:t>
            </a:r>
            <a:r>
              <a:rPr lang="en-US" dirty="0"/>
              <a:t>rates are based on age, sex, smoking habits and can be as low 50% of typical LTD rates because the amount and duration of the benefit are fixed.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862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36"/>
            <a:ext cx="9067800" cy="914400"/>
          </a:xfrm>
        </p:spPr>
        <p:txBody>
          <a:bodyPr/>
          <a:lstStyle/>
          <a:p>
            <a:pPr algn="ctr"/>
            <a:r>
              <a:rPr lang="en-US" sz="3200" dirty="0" smtClean="0"/>
              <a:t>Lump Sum LTD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543800" cy="38862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/>
              <a:t>Also ideal for middle market earners, self employeds and dual income earners  making $40Kto $100k per year,  30 hours per week with little or no DI coverage </a:t>
            </a:r>
          </a:p>
          <a:p>
            <a:r>
              <a:rPr lang="en-US" dirty="0" smtClean="0"/>
              <a:t>“</a:t>
            </a:r>
            <a:r>
              <a:rPr lang="en-US" dirty="0"/>
              <a:t>Accept-or-Reject” style underwriting is based on information found at MIB and Script Checks and the benefit is payable for a total disability that prevents an insured from performing any occupation for which s/he is reasonably suited for based on training, education or experience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pPr algn="ctr"/>
            <a:r>
              <a:rPr lang="en-US" sz="3200" dirty="0" smtClean="0"/>
              <a:t>Lump Sum LTD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95400"/>
            <a:ext cx="3657600" cy="639762"/>
          </a:xfrm>
        </p:spPr>
        <p:txBody>
          <a:bodyPr/>
          <a:lstStyle/>
          <a:p>
            <a:pPr algn="ctr"/>
            <a:r>
              <a:rPr lang="en-US" dirty="0" smtClean="0"/>
              <a:t>Underwriting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981200"/>
            <a:ext cx="36576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Issue ages 18-60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Minimum income $18k per year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occupational classes depending on % of manual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Medical and high risk occupations not eligible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3657600" cy="639762"/>
          </a:xfrm>
        </p:spPr>
        <p:txBody>
          <a:bodyPr/>
          <a:lstStyle/>
          <a:p>
            <a:pPr algn="ctr"/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981200"/>
            <a:ext cx="3657600" cy="4114800"/>
          </a:xfrm>
        </p:spPr>
        <p:txBody>
          <a:bodyPr/>
          <a:lstStyle/>
          <a:p>
            <a:r>
              <a:rPr lang="en-US" dirty="0" smtClean="0"/>
              <a:t>Guaranteed </a:t>
            </a:r>
            <a:r>
              <a:rPr lang="en-US" dirty="0"/>
              <a:t>renewable to 65 year </a:t>
            </a:r>
            <a:endParaRPr lang="en-US" dirty="0" smtClean="0"/>
          </a:p>
          <a:p>
            <a:r>
              <a:rPr lang="en-US" dirty="0" smtClean="0"/>
              <a:t>Choice of lump sum or 6 month payout</a:t>
            </a:r>
          </a:p>
          <a:p>
            <a:r>
              <a:rPr lang="en-US" dirty="0" smtClean="0"/>
              <a:t>No coordination with other DI coverage</a:t>
            </a:r>
          </a:p>
          <a:p>
            <a:r>
              <a:rPr lang="en-US" dirty="0" smtClean="0"/>
              <a:t>Affordably priced </a:t>
            </a:r>
          </a:p>
          <a:p>
            <a:r>
              <a:rPr lang="en-US" dirty="0" smtClean="0"/>
              <a:t> No medical or financial information required from applicant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product/service is contained in the HR Specialty Products &amp; Services Catalogue™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42284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1_NewsPrint</vt:lpstr>
      <vt:lpstr> Executive / Manager Level Supplemental Long Term Disability (LTD) Coverage Paid Upfront as a One-Time Lump Sum</vt:lpstr>
      <vt:lpstr>Lump Sum LTD</vt:lpstr>
      <vt:lpstr>Lump Sum LTD</vt:lpstr>
      <vt:lpstr>Lump Sum LTD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HR Strategy &amp; Operations Command Center   </dc:title>
  <dc:creator>Thomas</dc:creator>
  <cp:lastModifiedBy>Thomas</cp:lastModifiedBy>
  <cp:revision>5</cp:revision>
  <dcterms:created xsi:type="dcterms:W3CDTF">2015-04-19T19:32:55Z</dcterms:created>
  <dcterms:modified xsi:type="dcterms:W3CDTF">2017-01-21T17:55:21Z</dcterms:modified>
</cp:coreProperties>
</file>