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0" r:id="rId3"/>
    <p:sldId id="261" r:id="rId4"/>
    <p:sldId id="262" r:id="rId5"/>
    <p:sldId id="265" r:id="rId6"/>
    <p:sldId id="263" r:id="rId7"/>
    <p:sldId id="259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1474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D067D-BEF2-426B-81F9-FE3E2B3E3A69}" type="datetimeFigureOut">
              <a:rPr lang="en-US"/>
              <a:pPr>
                <a:defRPr/>
              </a:pPr>
              <a:t>10/20/2016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DB7A8-D277-42D1-82B6-74F90CAABC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825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C0C99-58F0-4BF5-95E9-E488B829C16E}" type="datetimeFigureOut">
              <a:rPr lang="en-US"/>
              <a:pPr>
                <a:defRPr/>
              </a:pPr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02523-358F-4956-BAFE-074304AF16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916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329EE-C54D-47E0-805A-63AD6152F770}" type="datetimeFigureOut">
              <a:rPr lang="en-US"/>
              <a:pPr>
                <a:defRPr/>
              </a:pPr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A163D-7029-464A-A56C-C6CBE361AB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10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FDAA6-AE7B-444C-9A46-E4DDAF451106}" type="datetimeFigureOut">
              <a:rPr lang="en-US"/>
              <a:pPr>
                <a:defRPr/>
              </a:pPr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44CC8-C545-4255-BA8C-BB4CA66D67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758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/>
          <a:lstStyle>
            <a:lvl1pPr algn="l">
              <a:defRPr sz="5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559B0-0783-4B8E-A5F7-E2A2ED525645}" type="datetimeFigureOut">
              <a:rPr lang="en-US"/>
              <a:pPr>
                <a:defRPr/>
              </a:pPr>
              <a:t>10/20/2016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D9601-6AAB-468D-9AB3-9863532AF3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066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155EF-AE9C-4DD5-91B8-96163ADAF69B}" type="datetimeFigureOut">
              <a:rPr lang="en-US"/>
              <a:pPr>
                <a:defRPr/>
              </a:pPr>
              <a:t>10/20/2016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057B9-2A45-42D1-BDC2-57BD220CA4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791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7588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6450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C697A-EF21-404A-9688-9EE0B6FF5D7B}" type="datetimeFigureOut">
              <a:rPr lang="en-US"/>
              <a:pPr>
                <a:defRPr/>
              </a:pPr>
              <a:t>10/20/2016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6FD65-9DBE-4CFB-AC4A-75E6A2E10F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977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7CE60-6107-4D54-8A78-55EEB02AB11C}" type="datetimeFigureOut">
              <a:rPr lang="en-US"/>
              <a:pPr>
                <a:defRPr/>
              </a:pPr>
              <a:t>10/20/2016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958EF-FBC4-4653-B73A-BF881AF37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121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65D15-29D2-42E3-94C9-5662C963FE84}" type="datetimeFigureOut">
              <a:rPr lang="en-US"/>
              <a:pPr>
                <a:defRPr/>
              </a:pPr>
              <a:t>10/20/2016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E42E1-D93F-4C04-8D58-0F919DA460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211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1677194" y="2515394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04809-8FD4-408D-8B84-D2F6C5ACF7CB}" type="datetimeFigureOut">
              <a:rPr lang="en-US"/>
              <a:pPr>
                <a:defRPr/>
              </a:pPr>
              <a:t>10/20/2016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B898D-AE9F-4302-95AA-B32BC9E51D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55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776BF-DD6F-45DA-BA00-4CAED1AE6205}" type="datetimeFigureOut">
              <a:rPr lang="en-US"/>
              <a:pPr>
                <a:defRPr/>
              </a:pPr>
              <a:t>10/20/2016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2911D-0F75-4B6A-906C-D472DF54AF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465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303030">
                    <a:lumMod val="90000"/>
                    <a:lumOff val="10000"/>
                  </a:srgbClr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568EE3-E3BA-4448-ACD7-BE3F2DCD3B4C}" type="datetimeFigureOut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10/20/2016</a:t>
            </a:fld>
            <a:endParaRPr lang="en-US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6208713"/>
            <a:ext cx="4873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303030">
                    <a:lumMod val="90000"/>
                    <a:lumOff val="10000"/>
                  </a:srgb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8013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prstClr val="black">
                    <a:lumMod val="85000"/>
                    <a:lumOff val="15000"/>
                  </a:prstClr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D43800-E320-4D3C-AC56-9727B0174AEA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875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567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4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3725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3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rmdco.com/" TargetMode="External"/><Relationship Id="rId2" Type="http://schemas.openxmlformats.org/officeDocument/2006/relationships/hyperlink" Target="mailto:tference@hrmdco.com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ctrTitle"/>
          </p:nvPr>
        </p:nvSpPr>
        <p:spPr>
          <a:xfrm>
            <a:off x="609600" y="152400"/>
            <a:ext cx="7772400" cy="2914650"/>
          </a:xfrm>
        </p:spPr>
        <p:txBody>
          <a:bodyPr/>
          <a:lstStyle/>
          <a:p>
            <a:pPr algn="ctr" eaLnBrk="1" hangingPunct="1"/>
            <a:br>
              <a:rPr lang="en-US" altLang="en-US" sz="4800" b="1" dirty="0"/>
            </a:br>
            <a:br>
              <a:rPr lang="en-US" altLang="en-US" sz="4000" b="1" dirty="0">
                <a:solidFill>
                  <a:schemeClr val="bg1"/>
                </a:solidFill>
              </a:rPr>
            </a:br>
            <a:r>
              <a:rPr lang="en-US" sz="4000" b="1" dirty="0">
                <a:solidFill>
                  <a:schemeClr val="bg1"/>
                </a:solidFill>
              </a:rPr>
              <a:t>Software for Projecting and Analyzing Labor Costs for Collective Bargaining, Workforce Planning, Budgeting or Mergers and Acquisitions </a:t>
            </a:r>
            <a:endParaRPr lang="en-US" altLang="en-US" sz="40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124200"/>
            <a:ext cx="8686800" cy="2971800"/>
          </a:xfrm>
        </p:spPr>
        <p:txBody>
          <a:bodyPr rtlCol="0">
            <a:normAutofit fontScale="47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5100" dirty="0">
                <a:solidFill>
                  <a:schemeClr val="tx1"/>
                </a:solidFill>
              </a:rPr>
              <a:t>HR Specialty Products &amp; Services Catalogue Executive Summary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5100" dirty="0">
                <a:solidFill>
                  <a:schemeClr val="tx1"/>
                </a:solidFill>
              </a:rPr>
              <a:t>A No Frills Distillation of Vendor’s Marketing Collateral 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>
                <a:solidFill>
                  <a:schemeClr val="tx1"/>
                </a:solidFill>
              </a:rPr>
              <a:t>Thomas A Ference</a:t>
            </a:r>
            <a:endParaRPr lang="en-US" dirty="0">
              <a:solidFill>
                <a:schemeClr val="tx1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>
                <a:solidFill>
                  <a:schemeClr val="tx1"/>
                </a:solidFill>
              </a:rPr>
              <a:t>President &amp; CEO</a:t>
            </a:r>
            <a:endParaRPr lang="en-US" dirty="0">
              <a:solidFill>
                <a:schemeClr val="tx1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>
                <a:solidFill>
                  <a:schemeClr val="tx1"/>
                </a:solidFill>
              </a:rPr>
              <a:t>Human Resources Mining &amp; Distribution Co</a:t>
            </a:r>
            <a:endParaRPr lang="en-US" dirty="0">
              <a:solidFill>
                <a:schemeClr val="tx1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>
                <a:solidFill>
                  <a:schemeClr val="tx1"/>
                </a:solidFill>
              </a:rPr>
              <a:t>Locating, Validating and Accelerating HR  Innovation </a:t>
            </a:r>
            <a:endParaRPr lang="en-US" dirty="0">
              <a:solidFill>
                <a:schemeClr val="tx1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 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Office: 219-662-0201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Cell: 630-240-2583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Fax: 219-661-0236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e-mail: </a:t>
            </a:r>
            <a:r>
              <a:rPr lang="en-US" u="sng" dirty="0">
                <a:solidFill>
                  <a:schemeClr val="tx1"/>
                </a:solidFill>
                <a:hlinkClick r:id="rId2"/>
              </a:rPr>
              <a:t>tference@hrmdco.com</a:t>
            </a:r>
            <a:endParaRPr lang="en-US" dirty="0">
              <a:solidFill>
                <a:schemeClr val="tx1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Website: </a:t>
            </a:r>
            <a:r>
              <a:rPr lang="en-US" u="sng" dirty="0">
                <a:solidFill>
                  <a:schemeClr val="tx1"/>
                </a:solidFill>
                <a:hlinkClick r:id="rId3"/>
              </a:rPr>
              <a:t>www.hrmdco.com</a:t>
            </a:r>
            <a:endParaRPr lang="en-US" dirty="0">
              <a:solidFill>
                <a:schemeClr val="tx1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828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609600"/>
          </a:xfrm>
        </p:spPr>
        <p:txBody>
          <a:bodyPr/>
          <a:lstStyle/>
          <a:p>
            <a:pPr algn="ctr"/>
            <a:r>
              <a:rPr lang="en-US" sz="3200" dirty="0"/>
              <a:t>Labor Cost Analysis and Projection Software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43000"/>
            <a:ext cx="7543800" cy="48006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300" dirty="0"/>
              <a:t> Employers and Labor Organizations calculating and projecting labor costs for collective bargaining, workforce planning, budgeting or mergers and acquisitions most often use error-prone, complicated and frequently disconnected spreadsheet models.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300" dirty="0"/>
              <a:t> This unique software solution produces enhanced accuracy and insight with greater speed and ease of use than a spreadsheet model can.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300" dirty="0"/>
              <a:t>The software has been in continuous development for over 20 years, improved with the input of hundreds of experts in all industries.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300" dirty="0"/>
              <a:t>Users enter current provisions and practices related to compensation plans, work rules, time-off allowances, employee benefit contributions and legislated payments.  </a:t>
            </a:r>
          </a:p>
        </p:txBody>
      </p:sp>
    </p:spTree>
    <p:extLst>
      <p:ext uri="{BB962C8B-B14F-4D97-AF65-F5344CB8AC3E}">
        <p14:creationId xmlns:p14="http://schemas.microsoft.com/office/powerpoint/2010/main" val="672008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pPr algn="ctr"/>
            <a:r>
              <a:rPr lang="en-US" sz="3200" dirty="0"/>
              <a:t>Labor Cost Analysis and Projection Software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95400"/>
            <a:ext cx="7543800" cy="4876800"/>
          </a:xfrm>
        </p:spPr>
        <p:txBody>
          <a:bodyPr/>
          <a:lstStyle/>
          <a:p>
            <a:r>
              <a:rPr lang="en-US" sz="2250" dirty="0"/>
              <a:t> Users enter as many provisions and proposals to change them as they like.  They choose what to enter in whatever level of detail they prefer.</a:t>
            </a:r>
          </a:p>
          <a:p>
            <a:r>
              <a:rPr lang="en-US" sz="2250" dirty="0"/>
              <a:t>Cost projections include consideration of workforce dynamics such as historical or predicted turnover rates, changes in headcount and employees’ changing lengths of service.  </a:t>
            </a:r>
          </a:p>
          <a:p>
            <a:r>
              <a:rPr lang="en-US" sz="2250" dirty="0"/>
              <a:t>Forecasts are provided for up to 10 years. </a:t>
            </a:r>
          </a:p>
          <a:p>
            <a:r>
              <a:rPr lang="en-US" sz="2250" dirty="0"/>
              <a:t>Robust reporting capabilities allow instant customization for various constituencies or analyses.  </a:t>
            </a:r>
          </a:p>
          <a:p>
            <a:r>
              <a:rPr lang="en-US" sz="2250" dirty="0"/>
              <a:t>Software license includes tailored training and unlimited telephone and internet support for 12 months.</a:t>
            </a:r>
          </a:p>
          <a:p>
            <a:r>
              <a:rPr lang="en-US" sz="2250" dirty="0"/>
              <a:t>Software provides better analysis and overall decision-making at all levels of the organization.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925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533400"/>
          </a:xfrm>
        </p:spPr>
        <p:txBody>
          <a:bodyPr/>
          <a:lstStyle/>
          <a:p>
            <a:pPr algn="ctr"/>
            <a:r>
              <a:rPr lang="en-US" sz="3200" dirty="0"/>
              <a:t>Enter Current Provisions &amp; Proposals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0661" y="981128"/>
            <a:ext cx="7543800" cy="5029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091" y="1004455"/>
            <a:ext cx="6324600" cy="13327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21" y="2317025"/>
            <a:ext cx="3262086" cy="39623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628" y="2421185"/>
            <a:ext cx="3453493" cy="359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388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57200"/>
            <a:ext cx="6324600" cy="13327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133600"/>
            <a:ext cx="2777578" cy="3276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166256"/>
            <a:ext cx="2667000" cy="336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71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40806"/>
          </a:xfrm>
        </p:spPr>
        <p:txBody>
          <a:bodyPr/>
          <a:lstStyle/>
          <a:p>
            <a:pPr algn="ctr"/>
            <a:r>
              <a:rPr lang="en-US" sz="3200" dirty="0"/>
              <a:t>Robust Reporting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455" y="838200"/>
            <a:ext cx="7543800" cy="524256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1026" name="Picture 2" descr="C:\Users\Thoma\AppData\Local\Microsoft\Windows\Temporary Internet Files\Content.Outlook\H94DBC02\Bargaining Power Report Description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8153400" cy="524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002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6781800" cy="685800"/>
          </a:xfrm>
        </p:spPr>
        <p:txBody>
          <a:bodyPr/>
          <a:lstStyle/>
          <a:p>
            <a:pPr algn="ctr" eaLnBrk="1" hangingPunct="1"/>
            <a:r>
              <a:rPr lang="en-US" altLang="en-US" sz="3200"/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19200"/>
            <a:ext cx="7543800" cy="4876800"/>
          </a:xfrm>
        </p:spPr>
        <p:txBody>
          <a:bodyPr rtlCol="0"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This product/service is contained in the HR Specialty Products &amp; Services Catalogue™ 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Operational level details about this particular service provider can be obtained in conference with the vendor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The HR Mining &amp;Distribution Co. is an independent and contracted representative of the vendor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Upon your request, we will arrange for an introduction that can range from a simple, quick conference call to a services overview / system demo  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Tom Ference 219-662-0201 (Chicagoland area) or tference@hrmdco.com 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/>
              <a:t>Thank </a:t>
            </a:r>
            <a:r>
              <a:rPr lang="en-US" dirty="0"/>
              <a:t>you for your potential interest in this fresh thinking </a:t>
            </a:r>
          </a:p>
        </p:txBody>
      </p:sp>
    </p:spTree>
    <p:extLst>
      <p:ext uri="{BB962C8B-B14F-4D97-AF65-F5344CB8AC3E}">
        <p14:creationId xmlns:p14="http://schemas.microsoft.com/office/powerpoint/2010/main" val="42284301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357</Words>
  <Application>Microsoft Office PowerPoint</Application>
  <PresentationFormat>On-screen Show (4:3)</PresentationFormat>
  <Paragraphs>37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Impact</vt:lpstr>
      <vt:lpstr>Times New Roman</vt:lpstr>
      <vt:lpstr>1_NewsPrint</vt:lpstr>
      <vt:lpstr>  Software for Projecting and Analyzing Labor Costs for Collective Bargaining, Workforce Planning, Budgeting or Mergers and Acquisitions </vt:lpstr>
      <vt:lpstr>Labor Cost Analysis and Projection Software </vt:lpstr>
      <vt:lpstr>Labor Cost Analysis and Projection Software </vt:lpstr>
      <vt:lpstr>Enter Current Provisions &amp; Proposals </vt:lpstr>
      <vt:lpstr>PowerPoint Presentation</vt:lpstr>
      <vt:lpstr>Robust Reporting 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 Strategy &amp; Operations Command Center</dc:title>
  <dc:creator>Thomas</dc:creator>
  <cp:lastModifiedBy>Betsy Cagan</cp:lastModifiedBy>
  <cp:revision>7</cp:revision>
  <dcterms:created xsi:type="dcterms:W3CDTF">2015-04-19T19:32:55Z</dcterms:created>
  <dcterms:modified xsi:type="dcterms:W3CDTF">2016-10-20T16:41:10Z</dcterms:modified>
</cp:coreProperties>
</file>