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 id="265" r:id="rId5"/>
    <p:sldId id="264" r:id="rId6"/>
    <p:sldId id="262"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75"/>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explosion val="22"/>
          <c:cat>
            <c:strRef>
              <c:f>Sheet1!$A$2:$A$5</c:f>
              <c:strCache>
                <c:ptCount val="2"/>
                <c:pt idx="0">
                  <c:v>1st Qtr</c:v>
                </c:pt>
                <c:pt idx="1">
                  <c:v>2nd Qtr</c:v>
                </c:pt>
              </c:strCache>
            </c:strRef>
          </c:cat>
          <c:val>
            <c:numRef>
              <c:f>Sheet1!$B$2:$B$5</c:f>
              <c:numCache>
                <c:formatCode>General</c:formatCode>
                <c:ptCount val="4"/>
                <c:pt idx="0">
                  <c:v>7</c:v>
                </c:pt>
                <c:pt idx="1">
                  <c:v>3</c:v>
                </c:pt>
              </c:numCache>
            </c:numRef>
          </c:val>
        </c:ser>
        <c:dLbls>
          <c:showLegendKey val="0"/>
          <c:showVal val="0"/>
          <c:showCatName val="0"/>
          <c:showSerName val="0"/>
          <c:showPercent val="0"/>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777875"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Rectangle 4"/>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3C5D067D-BEF2-426B-81F9-FE3E2B3E3A69}" type="datetimeFigureOut">
              <a:rPr lang="en-US"/>
              <a:pPr>
                <a:defRPr/>
              </a:pPr>
              <a:t>10/19/2016</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B65DB7A8-D277-42D1-82B6-74F90CAABCAE}" type="slidenum">
              <a:rPr lang="en-US"/>
              <a:pPr>
                <a:defRPr/>
              </a:pPr>
              <a:t>‹#›</a:t>
            </a:fld>
            <a:endParaRPr lang="en-US"/>
          </a:p>
        </p:txBody>
      </p:sp>
    </p:spTree>
    <p:extLst>
      <p:ext uri="{BB962C8B-B14F-4D97-AF65-F5344CB8AC3E}">
        <p14:creationId xmlns:p14="http://schemas.microsoft.com/office/powerpoint/2010/main" val="127682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66C0C99-58F0-4BF5-95E9-E488B829C16E}" type="datetimeFigureOut">
              <a:rPr lang="en-US"/>
              <a:pPr>
                <a:defRPr/>
              </a:pPr>
              <a:t>10/19/2016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802523-358F-4956-BAFE-074304AF166D}" type="slidenum">
              <a:rPr lang="en-US"/>
              <a:pPr>
                <a:defRPr/>
              </a:pPr>
              <a:t>‹#›</a:t>
            </a:fld>
            <a:endParaRPr lang="en-US"/>
          </a:p>
        </p:txBody>
      </p:sp>
    </p:spTree>
    <p:extLst>
      <p:ext uri="{BB962C8B-B14F-4D97-AF65-F5344CB8AC3E}">
        <p14:creationId xmlns:p14="http://schemas.microsoft.com/office/powerpoint/2010/main" val="589916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35329EE-C54D-47E0-805A-63AD6152F770}" type="datetimeFigureOut">
              <a:rPr lang="en-US"/>
              <a:pPr>
                <a:defRPr/>
              </a:pPr>
              <a:t>10/19/2016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1A163D-7029-464A-A56C-C6CBE361ABBE}" type="slidenum">
              <a:rPr lang="en-US"/>
              <a:pPr>
                <a:defRPr/>
              </a:pPr>
              <a:t>‹#›</a:t>
            </a:fld>
            <a:endParaRPr lang="en-US"/>
          </a:p>
        </p:txBody>
      </p:sp>
    </p:spTree>
    <p:extLst>
      <p:ext uri="{BB962C8B-B14F-4D97-AF65-F5344CB8AC3E}">
        <p14:creationId xmlns:p14="http://schemas.microsoft.com/office/powerpoint/2010/main" val="1728310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99FDAA6-AE7B-444C-9A46-E4DDAF451106}" type="datetimeFigureOut">
              <a:rPr lang="en-US"/>
              <a:pPr>
                <a:defRPr/>
              </a:pPr>
              <a:t>10/19/2016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144CC8-C545-4255-BA8C-BB4CA66D67D1}" type="slidenum">
              <a:rPr lang="en-US"/>
              <a:pPr>
                <a:defRPr/>
              </a:pPr>
              <a:t>‹#›</a:t>
            </a:fld>
            <a:endParaRPr lang="en-US"/>
          </a:p>
        </p:txBody>
      </p:sp>
    </p:spTree>
    <p:extLst>
      <p:ext uri="{BB962C8B-B14F-4D97-AF65-F5344CB8AC3E}">
        <p14:creationId xmlns:p14="http://schemas.microsoft.com/office/powerpoint/2010/main" val="733758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777875"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Rectangle 4"/>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a:off x="762000" y="3276600"/>
            <a:ext cx="7543800" cy="1676400"/>
          </a:xfrm>
        </p:spPr>
        <p:txBody>
          <a:bodyPr/>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E27559B0-0783-4B8E-A5F7-E2A2ED525645}" type="datetimeFigureOut">
              <a:rPr lang="en-US"/>
              <a:pPr>
                <a:defRPr/>
              </a:pPr>
              <a:t>10/19/2016</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D4ED9601-6AAB-468D-9AB3-9863532AF302}" type="slidenum">
              <a:rPr lang="en-US"/>
              <a:pPr>
                <a:defRPr/>
              </a:pPr>
              <a:t>‹#›</a:t>
            </a:fld>
            <a:endParaRPr lang="en-US"/>
          </a:p>
        </p:txBody>
      </p:sp>
    </p:spTree>
    <p:extLst>
      <p:ext uri="{BB962C8B-B14F-4D97-AF65-F5344CB8AC3E}">
        <p14:creationId xmlns:p14="http://schemas.microsoft.com/office/powerpoint/2010/main" val="670066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C5155EF-AE9C-4DD5-91B8-96163ADAF69B}" type="datetimeFigureOut">
              <a:rPr lang="en-US"/>
              <a:pPr>
                <a:defRPr/>
              </a:pPr>
              <a:t>10/19/2016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7057B9-2A45-42D1-BDC2-57BD220CA4D1}" type="slidenum">
              <a:rPr lang="en-US"/>
              <a:pPr>
                <a:defRPr/>
              </a:pPr>
              <a:t>‹#›</a:t>
            </a:fld>
            <a:endParaRPr lang="en-US"/>
          </a:p>
        </p:txBody>
      </p:sp>
    </p:spTree>
    <p:extLst>
      <p:ext uri="{BB962C8B-B14F-4D97-AF65-F5344CB8AC3E}">
        <p14:creationId xmlns:p14="http://schemas.microsoft.com/office/powerpoint/2010/main" val="3628791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758825" y="1249363"/>
            <a:ext cx="36576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645025" y="1249363"/>
            <a:ext cx="36576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lstStyle>
          <a:p>
            <a:pPr>
              <a:defRPr/>
            </a:pPr>
            <a:fld id="{DD2C697A-EF21-404A-9688-9EE0B6FF5D7B}" type="datetimeFigureOut">
              <a:rPr lang="en-US"/>
              <a:pPr>
                <a:defRPr/>
              </a:pPr>
              <a:t>10/19/2016</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pPr>
              <a:defRPr/>
            </a:pPr>
            <a:fld id="{3286FD65-9DBE-4CFB-AC4A-75E6A2E10F0F}" type="slidenum">
              <a:rPr lang="en-US"/>
              <a:pPr>
                <a:defRPr/>
              </a:pPr>
              <a:t>‹#›</a:t>
            </a:fld>
            <a:endParaRPr lang="en-US"/>
          </a:p>
        </p:txBody>
      </p:sp>
    </p:spTree>
    <p:extLst>
      <p:ext uri="{BB962C8B-B14F-4D97-AF65-F5344CB8AC3E}">
        <p14:creationId xmlns:p14="http://schemas.microsoft.com/office/powerpoint/2010/main" val="738977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B297CE60-6107-4D54-8A78-55EEB02AB11C}" type="datetimeFigureOut">
              <a:rPr lang="en-US"/>
              <a:pPr>
                <a:defRPr/>
              </a:pPr>
              <a:t>10/19/2016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80958EF-FBC4-4653-B73A-BF881AF37652}" type="slidenum">
              <a:rPr lang="en-US"/>
              <a:pPr>
                <a:defRPr/>
              </a:pPr>
              <a:t>‹#›</a:t>
            </a:fld>
            <a:endParaRPr lang="en-US"/>
          </a:p>
        </p:txBody>
      </p:sp>
    </p:spTree>
    <p:extLst>
      <p:ext uri="{BB962C8B-B14F-4D97-AF65-F5344CB8AC3E}">
        <p14:creationId xmlns:p14="http://schemas.microsoft.com/office/powerpoint/2010/main" val="3217121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4165D15-29D2-42E3-94C9-5662C963FE84}" type="datetimeFigureOut">
              <a:rPr lang="en-US"/>
              <a:pPr>
                <a:defRPr/>
              </a:pPr>
              <a:t>10/19/2016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6FE42E1-D93F-4C04-8D58-0F919DA4600F}" type="slidenum">
              <a:rPr lang="en-US"/>
              <a:pPr>
                <a:defRPr/>
              </a:pPr>
              <a:t>‹#›</a:t>
            </a:fld>
            <a:endParaRPr lang="en-US"/>
          </a:p>
        </p:txBody>
      </p:sp>
    </p:spTree>
    <p:extLst>
      <p:ext uri="{BB962C8B-B14F-4D97-AF65-F5344CB8AC3E}">
        <p14:creationId xmlns:p14="http://schemas.microsoft.com/office/powerpoint/2010/main" val="2513211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677194" y="2515394"/>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62000" y="4572000"/>
            <a:ext cx="6784848" cy="1600200"/>
          </a:xfrm>
        </p:spPr>
        <p:txBody>
          <a:bodyPr>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D3404809-8FD4-408D-8B84-D2F6C5ACF7CB}" type="datetimeFigureOut">
              <a:rPr lang="en-US"/>
              <a:pPr>
                <a:defRPr/>
              </a:pPr>
              <a:t>10/19/2016</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C28B898D-AE9F-4302-95AA-B32BC9E51DE0}" type="slidenum">
              <a:rPr lang="en-US"/>
              <a:pPr>
                <a:defRPr/>
              </a:pPr>
              <a:t>‹#›</a:t>
            </a:fld>
            <a:endParaRPr lang="en-US"/>
          </a:p>
        </p:txBody>
      </p:sp>
    </p:spTree>
    <p:extLst>
      <p:ext uri="{BB962C8B-B14F-4D97-AF65-F5344CB8AC3E}">
        <p14:creationId xmlns:p14="http://schemas.microsoft.com/office/powerpoint/2010/main" val="1697855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850392" y="3505200"/>
            <a:ext cx="7391400" cy="804862"/>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A4776BF-DD6F-45DA-BA00-4CAED1AE6205}" type="datetimeFigureOut">
              <a:rPr lang="en-US"/>
              <a:pPr>
                <a:defRPr/>
              </a:pPr>
              <a:t>10/19/2016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DE2911D-0F75-4B6A-906C-D472DF54AF5E}" type="slidenum">
              <a:rPr lang="en-US"/>
              <a:pPr>
                <a:defRPr/>
              </a:pPr>
              <a:t>‹#›</a:t>
            </a:fld>
            <a:endParaRPr lang="en-US"/>
          </a:p>
        </p:txBody>
      </p:sp>
    </p:spTree>
    <p:extLst>
      <p:ext uri="{BB962C8B-B14F-4D97-AF65-F5344CB8AC3E}">
        <p14:creationId xmlns:p14="http://schemas.microsoft.com/office/powerpoint/2010/main" val="3993465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762000" y="4572000"/>
            <a:ext cx="678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762000" y="685800"/>
            <a:ext cx="7543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48400" y="6208713"/>
            <a:ext cx="2133600" cy="365125"/>
          </a:xfrm>
          <a:prstGeom prst="rect">
            <a:avLst/>
          </a:prstGeom>
        </p:spPr>
        <p:txBody>
          <a:bodyPr vert="horz" lIns="91440" tIns="45720" rIns="91440" bIns="45720" rtlCol="0" anchor="ctr"/>
          <a:lstStyle>
            <a:lvl1pPr algn="r">
              <a:defRPr sz="1200" b="1">
                <a:solidFill>
                  <a:srgbClr val="303030">
                    <a:lumMod val="90000"/>
                    <a:lumOff val="10000"/>
                  </a:srgbClr>
                </a:solidFill>
                <a:latin typeface="+mn-lt"/>
              </a:defRPr>
            </a:lvl1pPr>
          </a:lstStyle>
          <a:p>
            <a:pPr fontAlgn="base">
              <a:spcBef>
                <a:spcPct val="0"/>
              </a:spcBef>
              <a:spcAft>
                <a:spcPct val="0"/>
              </a:spcAft>
              <a:defRPr/>
            </a:pPr>
            <a:fld id="{D7568EE3-E3BA-4448-ACD7-BE3F2DCD3B4C}" type="datetimeFigureOut">
              <a:rPr lang="en-US">
                <a:cs typeface="Arial" charset="0"/>
              </a:rPr>
              <a:pPr fontAlgn="base">
                <a:spcBef>
                  <a:spcPct val="0"/>
                </a:spcBef>
                <a:spcAft>
                  <a:spcPct val="0"/>
                </a:spcAft>
                <a:defRPr/>
              </a:pPr>
              <a:t>10/19/2016</a:t>
            </a:fld>
            <a:endParaRPr lang="en-US">
              <a:cs typeface="Arial" charset="0"/>
            </a:endParaRPr>
          </a:p>
        </p:txBody>
      </p:sp>
      <p:sp>
        <p:nvSpPr>
          <p:cNvPr id="5" name="Footer Placeholder 4"/>
          <p:cNvSpPr>
            <a:spLocks noGrp="1"/>
          </p:cNvSpPr>
          <p:nvPr>
            <p:ph type="ftr" sz="quarter" idx="3"/>
          </p:nvPr>
        </p:nvSpPr>
        <p:spPr>
          <a:xfrm>
            <a:off x="762000" y="6208713"/>
            <a:ext cx="4873625" cy="365125"/>
          </a:xfrm>
          <a:prstGeom prst="rect">
            <a:avLst/>
          </a:prstGeom>
        </p:spPr>
        <p:txBody>
          <a:bodyPr vert="horz" lIns="91440" tIns="45720" rIns="91440" bIns="45720" rtlCol="0" anchor="ctr"/>
          <a:lstStyle>
            <a:lvl1pPr algn="l">
              <a:defRPr sz="1200" b="1">
                <a:solidFill>
                  <a:srgbClr val="303030">
                    <a:lumMod val="90000"/>
                    <a:lumOff val="10000"/>
                  </a:srgbClr>
                </a:solidFill>
              </a:defRPr>
            </a:lvl1pPr>
          </a:lstStyle>
          <a:p>
            <a:pPr fontAlgn="base">
              <a:spcBef>
                <a:spcPct val="0"/>
              </a:spcBef>
              <a:spcAft>
                <a:spcPct val="0"/>
              </a:spcAft>
              <a:defRPr/>
            </a:pPr>
            <a:endParaRPr lang="en-US">
              <a:latin typeface="Arial" charset="0"/>
              <a:cs typeface="Arial" charset="0"/>
            </a:endParaRPr>
          </a:p>
        </p:txBody>
      </p:sp>
      <p:sp>
        <p:nvSpPr>
          <p:cNvPr id="6" name="Slide Number Placeholder 5"/>
          <p:cNvSpPr>
            <a:spLocks noGrp="1"/>
          </p:cNvSpPr>
          <p:nvPr>
            <p:ph type="sldNum" sz="quarter" idx="4"/>
          </p:nvPr>
        </p:nvSpPr>
        <p:spPr>
          <a:xfrm>
            <a:off x="7620000" y="5688013"/>
            <a:ext cx="762000" cy="365125"/>
          </a:xfrm>
          <a:prstGeom prst="rect">
            <a:avLst/>
          </a:prstGeom>
        </p:spPr>
        <p:txBody>
          <a:bodyPr vert="horz" lIns="91440" tIns="45720" rIns="91440" bIns="45720" rtlCol="0" anchor="ctr"/>
          <a:lstStyle>
            <a:lvl1pPr algn="r">
              <a:defRPr sz="2400">
                <a:solidFill>
                  <a:prstClr val="black">
                    <a:lumMod val="85000"/>
                    <a:lumOff val="15000"/>
                  </a:prstClr>
                </a:solidFill>
                <a:latin typeface="+mj-lt"/>
              </a:defRPr>
            </a:lvl1pPr>
          </a:lstStyle>
          <a:p>
            <a:pPr fontAlgn="base">
              <a:spcBef>
                <a:spcPct val="0"/>
              </a:spcBef>
              <a:spcAft>
                <a:spcPct val="0"/>
              </a:spcAft>
              <a:defRPr/>
            </a:pPr>
            <a:fld id="{57D43800-E320-4D3C-AC56-9727B0174AEA}" type="slidenum">
              <a:rPr lang="en-US">
                <a:cs typeface="Arial" charset="0"/>
              </a:rPr>
              <a:pPr fontAlgn="base">
                <a:spcBef>
                  <a:spcPct val="0"/>
                </a:spcBef>
                <a:spcAft>
                  <a:spcPct val="0"/>
                </a:spcAft>
                <a:defRPr/>
              </a:pPr>
              <a:t>‹#›</a:t>
            </a:fld>
            <a:endParaRPr lang="en-US">
              <a:cs typeface="Arial" charset="0"/>
            </a:endParaRPr>
          </a:p>
        </p:txBody>
      </p:sp>
      <p:sp>
        <p:nvSpPr>
          <p:cNvPr id="8" name="Rectangle 7"/>
          <p:cNvSpPr/>
          <p:nvPr/>
        </p:nvSpPr>
        <p:spPr>
          <a:xfrm>
            <a:off x="777875"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Rectangle 8"/>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Tree>
    <p:extLst>
      <p:ext uri="{BB962C8B-B14F-4D97-AF65-F5344CB8AC3E}">
        <p14:creationId xmlns:p14="http://schemas.microsoft.com/office/powerpoint/2010/main" val="3886567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5400" kern="1200">
          <a:solidFill>
            <a:srgbClr val="262626"/>
          </a:solidFill>
          <a:latin typeface="+mj-lt"/>
          <a:ea typeface="+mj-ea"/>
          <a:cs typeface="+mj-cs"/>
        </a:defRPr>
      </a:lvl1pPr>
      <a:lvl2pPr algn="l" rtl="0" eaLnBrk="0" fontAlgn="base" hangingPunct="0">
        <a:spcBef>
          <a:spcPct val="0"/>
        </a:spcBef>
        <a:spcAft>
          <a:spcPct val="0"/>
        </a:spcAft>
        <a:defRPr sz="5400">
          <a:solidFill>
            <a:srgbClr val="262626"/>
          </a:solidFill>
          <a:latin typeface="Impact" pitchFamily="34" charset="0"/>
        </a:defRPr>
      </a:lvl2pPr>
      <a:lvl3pPr algn="l" rtl="0" eaLnBrk="0" fontAlgn="base" hangingPunct="0">
        <a:spcBef>
          <a:spcPct val="0"/>
        </a:spcBef>
        <a:spcAft>
          <a:spcPct val="0"/>
        </a:spcAft>
        <a:defRPr sz="5400">
          <a:solidFill>
            <a:srgbClr val="262626"/>
          </a:solidFill>
          <a:latin typeface="Impact" pitchFamily="34" charset="0"/>
        </a:defRPr>
      </a:lvl3pPr>
      <a:lvl4pPr algn="l" rtl="0" eaLnBrk="0" fontAlgn="base" hangingPunct="0">
        <a:spcBef>
          <a:spcPct val="0"/>
        </a:spcBef>
        <a:spcAft>
          <a:spcPct val="0"/>
        </a:spcAft>
        <a:defRPr sz="5400">
          <a:solidFill>
            <a:srgbClr val="262626"/>
          </a:solidFill>
          <a:latin typeface="Impact" pitchFamily="34" charset="0"/>
        </a:defRPr>
      </a:lvl4pPr>
      <a:lvl5pPr algn="l" rtl="0" eaLnBrk="0" fontAlgn="base" hangingPunct="0">
        <a:spcBef>
          <a:spcPct val="0"/>
        </a:spcBef>
        <a:spcAft>
          <a:spcPct val="0"/>
        </a:spcAft>
        <a:defRPr sz="5400">
          <a:solidFill>
            <a:srgbClr val="262626"/>
          </a:solidFill>
          <a:latin typeface="Impact"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593725" indent="-273050" algn="l" rtl="0" eaLnBrk="0" fontAlgn="base" hangingPunct="0">
        <a:spcBef>
          <a:spcPct val="20000"/>
        </a:spcBef>
        <a:spcAft>
          <a:spcPct val="0"/>
        </a:spcAft>
        <a:buClr>
          <a:schemeClr val="accent1"/>
        </a:buClr>
        <a:buFont typeface="Arial" charset="0"/>
        <a:buChar char="•"/>
        <a:defRPr sz="2200" kern="1200">
          <a:solidFill>
            <a:schemeClr val="tx2"/>
          </a:solidFill>
          <a:latin typeface="+mn-lt"/>
          <a:ea typeface="+mn-ea"/>
          <a:cs typeface="+mn-cs"/>
        </a:defRPr>
      </a:lvl2pPr>
      <a:lvl3pPr marL="868363" indent="-228600" algn="l" rtl="0" eaLnBrk="0" fontAlgn="base" hangingPunct="0">
        <a:spcBef>
          <a:spcPct val="20000"/>
        </a:spcBef>
        <a:spcAft>
          <a:spcPct val="0"/>
        </a:spcAft>
        <a:buClr>
          <a:schemeClr val="accent1"/>
        </a:buClr>
        <a:buFont typeface="Arial" charset="0"/>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Font typeface="Arial" charset="0"/>
        <a:buChar char="•"/>
        <a:defRPr kern="1200">
          <a:solidFill>
            <a:schemeClr val="tx2"/>
          </a:solidFill>
          <a:latin typeface="+mn-lt"/>
          <a:ea typeface="+mn-ea"/>
          <a:cs typeface="+mn-cs"/>
        </a:defRPr>
      </a:lvl4pPr>
      <a:lvl5pPr marL="1371600" indent="-228600" algn="l" rtl="0" eaLnBrk="0" fontAlgn="base" hangingPunct="0">
        <a:spcBef>
          <a:spcPct val="20000"/>
        </a:spcBef>
        <a:spcAft>
          <a:spcPct val="0"/>
        </a:spcAft>
        <a:buClr>
          <a:schemeClr val="accent1"/>
        </a:buClr>
        <a:buFont typeface="Arial" charset="0"/>
        <a:buChar char="•"/>
        <a:defRPr kern="120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rmdco.com/" TargetMode="External"/><Relationship Id="rId2" Type="http://schemas.openxmlformats.org/officeDocument/2006/relationships/hyperlink" Target="mailto:tference@hrmdco.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762000" y="-152400"/>
            <a:ext cx="7772400" cy="2914650"/>
          </a:xfrm>
        </p:spPr>
        <p:txBody>
          <a:bodyPr/>
          <a:lstStyle/>
          <a:p>
            <a:pPr algn="ctr" eaLnBrk="1" hangingPunct="1"/>
            <a:r>
              <a:rPr lang="en-US" altLang="en-US" sz="4800" b="1" dirty="0" smtClean="0"/>
              <a:t/>
            </a:r>
            <a:br>
              <a:rPr lang="en-US" altLang="en-US" sz="4800" b="1" dirty="0" smtClean="0"/>
            </a:br>
            <a:r>
              <a:rPr lang="en-US" altLang="en-US" sz="4800" b="1" dirty="0" smtClean="0"/>
              <a:t/>
            </a:r>
            <a:br>
              <a:rPr lang="en-US" altLang="en-US" sz="4800" b="1" dirty="0" smtClean="0"/>
            </a:br>
            <a:r>
              <a:rPr lang="en-US" altLang="en-US" sz="4800" b="1" dirty="0" smtClean="0"/>
              <a:t/>
            </a:r>
            <a:br>
              <a:rPr lang="en-US" altLang="en-US" sz="4800" b="1" dirty="0" smtClean="0"/>
            </a:br>
            <a:r>
              <a:rPr lang="en-US" altLang="en-US" sz="4000" dirty="0" smtClean="0">
                <a:solidFill>
                  <a:schemeClr val="bg1"/>
                </a:solidFill>
              </a:rPr>
              <a:t/>
            </a:r>
            <a:br>
              <a:rPr lang="en-US" altLang="en-US" sz="4000" dirty="0" smtClean="0">
                <a:solidFill>
                  <a:schemeClr val="bg1"/>
                </a:solidFill>
              </a:rPr>
            </a:br>
            <a:r>
              <a:rPr lang="en-US" altLang="en-US" sz="4000" dirty="0" smtClean="0">
                <a:solidFill>
                  <a:schemeClr val="bg1"/>
                </a:solidFill>
              </a:rPr>
              <a:t>IRC Section 106 Risk Shift of </a:t>
            </a:r>
            <a:r>
              <a:rPr lang="en-US" sz="4000" b="1" dirty="0" smtClean="0">
                <a:solidFill>
                  <a:schemeClr val="bg1"/>
                </a:solidFill>
              </a:rPr>
              <a:t>Employee / Family </a:t>
            </a:r>
            <a:r>
              <a:rPr lang="en-US" sz="4000" b="1" dirty="0">
                <a:solidFill>
                  <a:schemeClr val="bg1"/>
                </a:solidFill>
              </a:rPr>
              <a:t>Healthcare Plan</a:t>
            </a:r>
            <a:r>
              <a:rPr lang="en-US" sz="4000" b="1" dirty="0" smtClean="0">
                <a:solidFill>
                  <a:schemeClr val="bg1"/>
                </a:solidFill>
              </a:rPr>
              <a:t> Liabilities to the Healthcare Plan of the Employee’s Spouse</a:t>
            </a:r>
            <a:endParaRPr lang="en-US" altLang="en-US" sz="4000" dirty="0" smtClean="0">
              <a:solidFill>
                <a:schemeClr val="bg1"/>
              </a:solidFill>
            </a:endParaRPr>
          </a:p>
        </p:txBody>
      </p:sp>
      <p:sp>
        <p:nvSpPr>
          <p:cNvPr id="3" name="Subtitle 2"/>
          <p:cNvSpPr>
            <a:spLocks noGrp="1"/>
          </p:cNvSpPr>
          <p:nvPr>
            <p:ph type="subTitle" idx="1"/>
          </p:nvPr>
        </p:nvSpPr>
        <p:spPr>
          <a:xfrm>
            <a:off x="228600" y="3124200"/>
            <a:ext cx="8686800" cy="2971800"/>
          </a:xfrm>
        </p:spPr>
        <p:txBody>
          <a:bodyPr rtlCol="0">
            <a:normAutofit fontScale="47500" lnSpcReduction="20000"/>
          </a:bodyPr>
          <a:lstStyle/>
          <a:p>
            <a:pPr algn="ctr" eaLnBrk="1" fontAlgn="auto" hangingPunct="1">
              <a:spcAft>
                <a:spcPts val="0"/>
              </a:spcAft>
              <a:buFont typeface="Arial" pitchFamily="34" charset="0"/>
              <a:buNone/>
              <a:defRPr/>
            </a:pPr>
            <a:r>
              <a:rPr lang="en-US" sz="5100" dirty="0">
                <a:solidFill>
                  <a:schemeClr val="tx1"/>
                </a:solidFill>
              </a:rPr>
              <a:t>HR </a:t>
            </a:r>
            <a:r>
              <a:rPr lang="en-US" sz="5100" dirty="0" smtClean="0">
                <a:solidFill>
                  <a:schemeClr val="tx1"/>
                </a:solidFill>
              </a:rPr>
              <a:t>Specialty Products &amp; Services Catalogue Executive </a:t>
            </a:r>
            <a:r>
              <a:rPr lang="en-US" sz="5100" dirty="0">
                <a:solidFill>
                  <a:schemeClr val="tx1"/>
                </a:solidFill>
              </a:rPr>
              <a:t>Summary</a:t>
            </a:r>
          </a:p>
          <a:p>
            <a:pPr algn="ctr" eaLnBrk="1" fontAlgn="auto" hangingPunct="1">
              <a:spcAft>
                <a:spcPts val="0"/>
              </a:spcAft>
              <a:buFont typeface="Arial" pitchFamily="34" charset="0"/>
              <a:buNone/>
              <a:defRPr/>
            </a:pPr>
            <a:r>
              <a:rPr lang="en-US" sz="5100" dirty="0">
                <a:solidFill>
                  <a:schemeClr val="tx1"/>
                </a:solidFill>
              </a:rPr>
              <a:t>A No Frills Distillation of Vendor’s Marketing Collateral  </a:t>
            </a:r>
          </a:p>
          <a:p>
            <a:pPr algn="ctr" eaLnBrk="1" fontAlgn="auto" hangingPunct="1">
              <a:spcAft>
                <a:spcPts val="0"/>
              </a:spcAft>
              <a:buFont typeface="Arial" pitchFamily="34" charset="0"/>
              <a:buNone/>
              <a:defRPr/>
            </a:pPr>
            <a:endParaRPr lang="en-US" dirty="0">
              <a:solidFill>
                <a:schemeClr val="tx1"/>
              </a:solidFill>
            </a:endParaRPr>
          </a:p>
          <a:p>
            <a:pPr algn="ctr" eaLnBrk="1" fontAlgn="auto" hangingPunct="1">
              <a:spcAft>
                <a:spcPts val="0"/>
              </a:spcAft>
              <a:buFont typeface="Arial" pitchFamily="34" charset="0"/>
              <a:buNone/>
              <a:defRPr/>
            </a:pPr>
            <a:r>
              <a:rPr lang="en-US" b="1" dirty="0">
                <a:solidFill>
                  <a:schemeClr val="tx1"/>
                </a:solidFill>
              </a:rPr>
              <a:t>Thomas A Ference</a:t>
            </a:r>
            <a:endParaRPr lang="en-US" dirty="0">
              <a:solidFill>
                <a:schemeClr val="tx1"/>
              </a:solidFill>
            </a:endParaRPr>
          </a:p>
          <a:p>
            <a:pPr algn="ctr" eaLnBrk="1" fontAlgn="auto" hangingPunct="1">
              <a:spcAft>
                <a:spcPts val="0"/>
              </a:spcAft>
              <a:buFont typeface="Arial" pitchFamily="34" charset="0"/>
              <a:buNone/>
              <a:defRPr/>
            </a:pPr>
            <a:r>
              <a:rPr lang="en-US" b="1" dirty="0">
                <a:solidFill>
                  <a:schemeClr val="tx1"/>
                </a:solidFill>
              </a:rPr>
              <a:t>President &amp; CEO</a:t>
            </a:r>
            <a:endParaRPr lang="en-US" dirty="0">
              <a:solidFill>
                <a:schemeClr val="tx1"/>
              </a:solidFill>
            </a:endParaRPr>
          </a:p>
          <a:p>
            <a:pPr algn="ctr" eaLnBrk="1" fontAlgn="auto" hangingPunct="1">
              <a:spcAft>
                <a:spcPts val="0"/>
              </a:spcAft>
              <a:buFont typeface="Arial" pitchFamily="34" charset="0"/>
              <a:buNone/>
              <a:defRPr/>
            </a:pPr>
            <a:r>
              <a:rPr lang="en-US" b="1" dirty="0">
                <a:solidFill>
                  <a:schemeClr val="tx1"/>
                </a:solidFill>
              </a:rPr>
              <a:t>Human Resources Mining &amp; Distribution Co</a:t>
            </a:r>
            <a:endParaRPr lang="en-US" dirty="0">
              <a:solidFill>
                <a:schemeClr val="tx1"/>
              </a:solidFill>
            </a:endParaRPr>
          </a:p>
          <a:p>
            <a:pPr algn="ctr" eaLnBrk="1" fontAlgn="auto" hangingPunct="1">
              <a:spcAft>
                <a:spcPts val="0"/>
              </a:spcAft>
              <a:buFont typeface="Arial" pitchFamily="34" charset="0"/>
              <a:buNone/>
              <a:defRPr/>
            </a:pPr>
            <a:r>
              <a:rPr lang="en-US" b="1" dirty="0">
                <a:solidFill>
                  <a:schemeClr val="tx1"/>
                </a:solidFill>
              </a:rPr>
              <a:t>Locating, Validating and Accelerating HR  Innovation </a:t>
            </a:r>
            <a:endParaRPr lang="en-US" dirty="0">
              <a:solidFill>
                <a:schemeClr val="tx1"/>
              </a:solidFill>
            </a:endParaRPr>
          </a:p>
          <a:p>
            <a:pPr algn="ctr" eaLnBrk="1" fontAlgn="auto" hangingPunct="1">
              <a:spcAft>
                <a:spcPts val="0"/>
              </a:spcAft>
              <a:buFont typeface="Arial" pitchFamily="34" charset="0"/>
              <a:buNone/>
              <a:defRPr/>
            </a:pPr>
            <a:r>
              <a:rPr lang="en-US" dirty="0">
                <a:solidFill>
                  <a:schemeClr val="tx1"/>
                </a:solidFill>
              </a:rPr>
              <a:t> </a:t>
            </a:r>
          </a:p>
          <a:p>
            <a:pPr algn="ctr" eaLnBrk="1" fontAlgn="auto" hangingPunct="1">
              <a:spcAft>
                <a:spcPts val="0"/>
              </a:spcAft>
              <a:buFont typeface="Arial" pitchFamily="34" charset="0"/>
              <a:buNone/>
              <a:defRPr/>
            </a:pPr>
            <a:r>
              <a:rPr lang="en-US" dirty="0">
                <a:solidFill>
                  <a:schemeClr val="tx1"/>
                </a:solidFill>
              </a:rPr>
              <a:t>Office: 219-662-0201</a:t>
            </a:r>
          </a:p>
          <a:p>
            <a:pPr algn="ctr" eaLnBrk="1" fontAlgn="auto" hangingPunct="1">
              <a:spcAft>
                <a:spcPts val="0"/>
              </a:spcAft>
              <a:buFont typeface="Arial" pitchFamily="34" charset="0"/>
              <a:buNone/>
              <a:defRPr/>
            </a:pPr>
            <a:r>
              <a:rPr lang="en-US" dirty="0">
                <a:solidFill>
                  <a:schemeClr val="tx1"/>
                </a:solidFill>
              </a:rPr>
              <a:t>Cell: 630-240-2583</a:t>
            </a:r>
          </a:p>
          <a:p>
            <a:pPr algn="ctr" eaLnBrk="1" fontAlgn="auto" hangingPunct="1">
              <a:spcAft>
                <a:spcPts val="0"/>
              </a:spcAft>
              <a:buFont typeface="Arial" pitchFamily="34" charset="0"/>
              <a:buNone/>
              <a:defRPr/>
            </a:pPr>
            <a:r>
              <a:rPr lang="en-US" dirty="0">
                <a:solidFill>
                  <a:schemeClr val="tx1"/>
                </a:solidFill>
              </a:rPr>
              <a:t>Fax: 219-661-0236</a:t>
            </a:r>
          </a:p>
          <a:p>
            <a:pPr algn="ctr" eaLnBrk="1" fontAlgn="auto" hangingPunct="1">
              <a:spcAft>
                <a:spcPts val="0"/>
              </a:spcAft>
              <a:buFont typeface="Arial" pitchFamily="34" charset="0"/>
              <a:buNone/>
              <a:defRPr/>
            </a:pPr>
            <a:r>
              <a:rPr lang="en-US" dirty="0">
                <a:solidFill>
                  <a:schemeClr val="tx1"/>
                </a:solidFill>
              </a:rPr>
              <a:t>e-mail: </a:t>
            </a:r>
            <a:r>
              <a:rPr lang="en-US" u="sng" dirty="0">
                <a:solidFill>
                  <a:schemeClr val="tx1"/>
                </a:solidFill>
                <a:hlinkClick r:id="rId2"/>
              </a:rPr>
              <a:t>tference@hrmdco.com</a:t>
            </a:r>
            <a:endParaRPr lang="en-US" dirty="0">
              <a:solidFill>
                <a:schemeClr val="tx1"/>
              </a:solidFill>
            </a:endParaRPr>
          </a:p>
          <a:p>
            <a:pPr algn="ctr" eaLnBrk="1" fontAlgn="auto" hangingPunct="1">
              <a:spcAft>
                <a:spcPts val="0"/>
              </a:spcAft>
              <a:buFont typeface="Arial" pitchFamily="34" charset="0"/>
              <a:buNone/>
              <a:defRPr/>
            </a:pPr>
            <a:r>
              <a:rPr lang="en-US" dirty="0">
                <a:solidFill>
                  <a:schemeClr val="tx1"/>
                </a:solidFill>
              </a:rPr>
              <a:t>Website: </a:t>
            </a:r>
            <a:r>
              <a:rPr lang="en-US" u="sng" dirty="0">
                <a:solidFill>
                  <a:schemeClr val="tx1"/>
                </a:solidFill>
                <a:hlinkClick r:id="rId3"/>
              </a:rPr>
              <a:t>www.hrmdco.com</a:t>
            </a:r>
            <a:endParaRPr lang="en-US" dirty="0">
              <a:solidFill>
                <a:schemeClr val="tx1"/>
              </a:solidFill>
            </a:endParaRPr>
          </a:p>
          <a:p>
            <a:pPr algn="ctr" eaLnBrk="1" fontAlgn="auto" hangingPunct="1">
              <a:spcAft>
                <a:spcPts val="0"/>
              </a:spcAft>
              <a:buFont typeface="Arial" pitchFamily="34" charset="0"/>
              <a:buNone/>
              <a:defRPr/>
            </a:pPr>
            <a:endParaRPr lang="en-US" dirty="0"/>
          </a:p>
        </p:txBody>
      </p:sp>
    </p:spTree>
    <p:extLst>
      <p:ext uri="{BB962C8B-B14F-4D97-AF65-F5344CB8AC3E}">
        <p14:creationId xmlns:p14="http://schemas.microsoft.com/office/powerpoint/2010/main" val="1202828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609600"/>
          </a:xfrm>
        </p:spPr>
        <p:txBody>
          <a:bodyPr/>
          <a:lstStyle/>
          <a:p>
            <a:pPr algn="ctr"/>
            <a:r>
              <a:rPr lang="en-US" sz="3200" dirty="0"/>
              <a:t>IRC  Section 106 </a:t>
            </a:r>
            <a:r>
              <a:rPr lang="en-US" sz="3200" dirty="0" smtClean="0"/>
              <a:t>Healthcare </a:t>
            </a:r>
            <a:r>
              <a:rPr lang="en-US" sz="3200" dirty="0"/>
              <a:t>Plan </a:t>
            </a:r>
            <a:r>
              <a:rPr lang="en-US" sz="3200" dirty="0" smtClean="0"/>
              <a:t>Liability </a:t>
            </a:r>
            <a:r>
              <a:rPr lang="en-US" sz="3200" dirty="0"/>
              <a:t>Risk Shift </a:t>
            </a:r>
          </a:p>
        </p:txBody>
      </p:sp>
      <p:sp>
        <p:nvSpPr>
          <p:cNvPr id="3" name="Content Placeholder 2"/>
          <p:cNvSpPr>
            <a:spLocks noGrp="1"/>
          </p:cNvSpPr>
          <p:nvPr>
            <p:ph idx="1"/>
          </p:nvPr>
        </p:nvSpPr>
        <p:spPr>
          <a:xfrm>
            <a:off x="762000" y="1295400"/>
            <a:ext cx="7543800" cy="4953000"/>
          </a:xfrm>
        </p:spPr>
        <p:txBody>
          <a:bodyPr/>
          <a:lstStyle/>
          <a:p>
            <a:r>
              <a:rPr lang="en-US" dirty="0" smtClean="0"/>
              <a:t> </a:t>
            </a:r>
            <a:r>
              <a:rPr lang="en-US" dirty="0"/>
              <a:t>Employee and dependent claims are the major determinant of the cost of the employer’s healthcare plan in general and also any subjection of the employer to the potential ACA Cadillac </a:t>
            </a:r>
            <a:r>
              <a:rPr lang="en-US" dirty="0" smtClean="0"/>
              <a:t>Tax. </a:t>
            </a:r>
          </a:p>
          <a:p>
            <a:r>
              <a:rPr lang="en-US" dirty="0" smtClean="0"/>
              <a:t>This </a:t>
            </a:r>
            <a:r>
              <a:rPr lang="en-US" dirty="0"/>
              <a:t>service uses IRC Section 106 guidance to allow the employer to shift its employee and dependent healthcare claims and expense liabilities from the employer’s own plan (the home plan) to the plan of the employee’s spouse (the spousal plan) , if any. </a:t>
            </a:r>
            <a:endParaRPr lang="en-US" dirty="0" smtClean="0"/>
          </a:p>
          <a:p>
            <a:r>
              <a:rPr lang="en-US" dirty="0" smtClean="0"/>
              <a:t>To </a:t>
            </a:r>
            <a:r>
              <a:rPr lang="en-US" dirty="0"/>
              <a:t>make the shift attractive to employees, the employer typically reimburses the employee for</a:t>
            </a:r>
            <a:r>
              <a:rPr lang="en-US" dirty="0" smtClean="0"/>
              <a:t>:</a:t>
            </a:r>
          </a:p>
          <a:p>
            <a:pPr marL="0" indent="0">
              <a:buNone/>
            </a:pPr>
            <a:r>
              <a:rPr lang="en-US" dirty="0" smtClean="0"/>
              <a:t>     - </a:t>
            </a:r>
            <a:r>
              <a:rPr lang="en-US" dirty="0"/>
              <a:t>any excess employee premium contribution, that the employee would incur under the spousal plan and </a:t>
            </a:r>
          </a:p>
          <a:p>
            <a:pPr marL="0" indent="0">
              <a:buNone/>
            </a:pPr>
            <a:endParaRPr lang="en-US" dirty="0"/>
          </a:p>
        </p:txBody>
      </p:sp>
    </p:spTree>
    <p:extLst>
      <p:ext uri="{BB962C8B-B14F-4D97-AF65-F5344CB8AC3E}">
        <p14:creationId xmlns:p14="http://schemas.microsoft.com/office/powerpoint/2010/main" val="3784143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2" y="152400"/>
            <a:ext cx="9144000" cy="838200"/>
          </a:xfrm>
        </p:spPr>
        <p:txBody>
          <a:bodyPr/>
          <a:lstStyle/>
          <a:p>
            <a:pPr algn="ctr"/>
            <a:r>
              <a:rPr lang="en-US" sz="3200" dirty="0"/>
              <a:t>IRC  Section 106 Healthcare Plan Liability Risk Shift </a:t>
            </a:r>
          </a:p>
        </p:txBody>
      </p:sp>
      <p:sp>
        <p:nvSpPr>
          <p:cNvPr id="3" name="Content Placeholder 2"/>
          <p:cNvSpPr>
            <a:spLocks noGrp="1"/>
          </p:cNvSpPr>
          <p:nvPr>
            <p:ph idx="1"/>
          </p:nvPr>
        </p:nvSpPr>
        <p:spPr>
          <a:xfrm>
            <a:off x="762000" y="1371600"/>
            <a:ext cx="7543800" cy="4724400"/>
          </a:xfrm>
        </p:spPr>
        <p:txBody>
          <a:bodyPr/>
          <a:lstStyle/>
          <a:p>
            <a:pPr marL="0" indent="0">
              <a:buNone/>
            </a:pPr>
            <a:r>
              <a:rPr lang="en-US" dirty="0" smtClean="0"/>
              <a:t>   -  </a:t>
            </a:r>
            <a:r>
              <a:rPr lang="en-US" dirty="0"/>
              <a:t>100% of the employee’s out-of-pocket costs (i.e. co-pays, co-insurance and deductibles) charged for under the spousal plan. </a:t>
            </a:r>
          </a:p>
          <a:p>
            <a:r>
              <a:rPr lang="en-US" dirty="0" smtClean="0"/>
              <a:t>Note that the </a:t>
            </a:r>
            <a:r>
              <a:rPr lang="en-US" dirty="0"/>
              <a:t>employer has substantial program design </a:t>
            </a:r>
            <a:r>
              <a:rPr lang="en-US" dirty="0" smtClean="0"/>
              <a:t>flexibility</a:t>
            </a:r>
          </a:p>
          <a:p>
            <a:r>
              <a:rPr lang="en-US" dirty="0" smtClean="0"/>
              <a:t>Both home and </a:t>
            </a:r>
            <a:r>
              <a:rPr lang="en-US" dirty="0"/>
              <a:t>spousal group plan design, funding and administration /carrier </a:t>
            </a:r>
            <a:r>
              <a:rPr lang="en-US" dirty="0" smtClean="0"/>
              <a:t>are </a:t>
            </a:r>
            <a:r>
              <a:rPr lang="en-US" dirty="0"/>
              <a:t>not affected </a:t>
            </a:r>
            <a:endParaRPr lang="en-US" dirty="0" smtClean="0"/>
          </a:p>
          <a:p>
            <a:r>
              <a:rPr lang="en-US" dirty="0" smtClean="0"/>
              <a:t>20+ years experienced TPA  provides all </a:t>
            </a:r>
            <a:r>
              <a:rPr lang="en-US" dirty="0"/>
              <a:t>administration, communication, data collection, enrollment and </a:t>
            </a:r>
            <a:r>
              <a:rPr lang="en-US" dirty="0" smtClean="0"/>
              <a:t>issues the reimbursements</a:t>
            </a:r>
          </a:p>
          <a:p>
            <a:r>
              <a:rPr lang="en-US" dirty="0"/>
              <a:t>Implementation can begin at any time during the plan year</a:t>
            </a:r>
            <a:r>
              <a:rPr lang="en-US" dirty="0" smtClean="0"/>
              <a:t>.</a:t>
            </a:r>
          </a:p>
          <a:p>
            <a:r>
              <a:rPr lang="en-US" dirty="0" smtClean="0"/>
              <a:t>Fees are paid for on a  percentage </a:t>
            </a:r>
            <a:r>
              <a:rPr lang="en-US" dirty="0"/>
              <a:t>of </a:t>
            </a:r>
            <a:r>
              <a:rPr lang="en-US" dirty="0" smtClean="0"/>
              <a:t>savings basis</a:t>
            </a:r>
            <a:endParaRPr lang="en-US" dirty="0"/>
          </a:p>
          <a:p>
            <a:pPr marL="0" indent="0">
              <a:buNone/>
            </a:pPr>
            <a:endParaRPr lang="en-US" dirty="0"/>
          </a:p>
        </p:txBody>
      </p:sp>
    </p:spTree>
    <p:extLst>
      <p:ext uri="{BB962C8B-B14F-4D97-AF65-F5344CB8AC3E}">
        <p14:creationId xmlns:p14="http://schemas.microsoft.com/office/powerpoint/2010/main" val="2275133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9144000" cy="457200"/>
          </a:xfrm>
        </p:spPr>
        <p:txBody>
          <a:bodyPr/>
          <a:lstStyle/>
          <a:p>
            <a:pPr algn="ctr"/>
            <a:r>
              <a:rPr lang="en-US" sz="3200" dirty="0" smtClean="0"/>
              <a:t>Savings Estimate on 850 Employees at Varying Rates of Migration to Spousal Plan </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2577270"/>
              </p:ext>
            </p:extLst>
          </p:nvPr>
        </p:nvGraphicFramePr>
        <p:xfrm>
          <a:off x="914400" y="2590800"/>
          <a:ext cx="7162799" cy="2428240"/>
        </p:xfrm>
        <a:graphic>
          <a:graphicData uri="http://schemas.openxmlformats.org/drawingml/2006/table">
            <a:tbl>
              <a:tblPr firstRow="1" bandRow="1">
                <a:tableStyleId>{5C22544A-7EE6-4342-B048-85BDC9FD1C3A}</a:tableStyleId>
              </a:tblPr>
              <a:tblGrid>
                <a:gridCol w="1066800"/>
                <a:gridCol w="1066800"/>
                <a:gridCol w="1066800"/>
                <a:gridCol w="1524000"/>
                <a:gridCol w="1371600"/>
                <a:gridCol w="1066799"/>
              </a:tblGrid>
              <a:tr h="370840">
                <a:tc>
                  <a:txBody>
                    <a:bodyPr/>
                    <a:lstStyle/>
                    <a:p>
                      <a:r>
                        <a:rPr lang="en-US" sz="1400" b="1" dirty="0" smtClean="0"/>
                        <a:t>Rate of </a:t>
                      </a:r>
                    </a:p>
                    <a:p>
                      <a:r>
                        <a:rPr lang="en-US" sz="1400" b="1" dirty="0" smtClean="0"/>
                        <a:t>Migration </a:t>
                      </a:r>
                      <a:endParaRPr lang="en-US" sz="1400" b="1" dirty="0"/>
                    </a:p>
                  </a:txBody>
                  <a:tcPr/>
                </a:tc>
                <a:tc>
                  <a:txBody>
                    <a:bodyPr/>
                    <a:lstStyle/>
                    <a:p>
                      <a:r>
                        <a:rPr lang="en-US" sz="1400" b="1" dirty="0" smtClean="0"/>
                        <a:t>Total Plan</a:t>
                      </a:r>
                    </a:p>
                    <a:p>
                      <a:r>
                        <a:rPr lang="en-US" sz="1400" b="1" dirty="0" smtClean="0"/>
                        <a:t>Cost</a:t>
                      </a:r>
                    </a:p>
                    <a:p>
                      <a:r>
                        <a:rPr lang="en-US" sz="1400" b="1" dirty="0" smtClean="0"/>
                        <a:t> w/Out</a:t>
                      </a:r>
                      <a:r>
                        <a:rPr lang="en-US" sz="1400" b="1" baseline="0" dirty="0" smtClean="0"/>
                        <a:t> </a:t>
                      </a:r>
                    </a:p>
                    <a:p>
                      <a:r>
                        <a:rPr lang="en-US" sz="1400" b="1" baseline="0" dirty="0" smtClean="0"/>
                        <a:t>Migration </a:t>
                      </a:r>
                      <a:endParaRPr lang="en-US" sz="1400" b="1" dirty="0"/>
                    </a:p>
                  </a:txBody>
                  <a:tcPr/>
                </a:tc>
                <a:tc>
                  <a:txBody>
                    <a:bodyPr/>
                    <a:lstStyle/>
                    <a:p>
                      <a:r>
                        <a:rPr lang="en-US" sz="1400" dirty="0" smtClean="0"/>
                        <a:t>Premium </a:t>
                      </a:r>
                    </a:p>
                    <a:p>
                      <a:r>
                        <a:rPr lang="en-US" sz="1400" dirty="0" smtClean="0"/>
                        <a:t>Savings </a:t>
                      </a:r>
                    </a:p>
                    <a:p>
                      <a:r>
                        <a:rPr lang="en-US" sz="1400" dirty="0" smtClean="0"/>
                        <a:t>on Migrants </a:t>
                      </a:r>
                      <a:endParaRPr lang="en-US" sz="1400" dirty="0"/>
                    </a:p>
                  </a:txBody>
                  <a:tcPr/>
                </a:tc>
                <a:tc>
                  <a:txBody>
                    <a:bodyPr/>
                    <a:lstStyle/>
                    <a:p>
                      <a:r>
                        <a:rPr lang="en-US" sz="1400" dirty="0" smtClean="0"/>
                        <a:t>Reimbursements</a:t>
                      </a:r>
                      <a:r>
                        <a:rPr lang="en-US" sz="1400" baseline="0" dirty="0" smtClean="0"/>
                        <a:t> </a:t>
                      </a:r>
                    </a:p>
                    <a:p>
                      <a:r>
                        <a:rPr lang="en-US" sz="1400" dirty="0" smtClean="0"/>
                        <a:t>to </a:t>
                      </a:r>
                    </a:p>
                    <a:p>
                      <a:r>
                        <a:rPr lang="en-US" sz="1400" dirty="0" smtClean="0"/>
                        <a:t>Migrants</a:t>
                      </a:r>
                      <a:endParaRPr lang="en-US" sz="1400" dirty="0"/>
                    </a:p>
                  </a:txBody>
                  <a:tcPr/>
                </a:tc>
                <a:tc>
                  <a:txBody>
                    <a:bodyPr/>
                    <a:lstStyle/>
                    <a:p>
                      <a:r>
                        <a:rPr lang="en-US" sz="1400" dirty="0" smtClean="0"/>
                        <a:t>Program Administration</a:t>
                      </a:r>
                    </a:p>
                    <a:p>
                      <a:r>
                        <a:rPr lang="en-US" sz="1400" dirty="0" smtClean="0"/>
                        <a:t> Fees </a:t>
                      </a:r>
                      <a:endParaRPr lang="en-US" sz="1400" dirty="0"/>
                    </a:p>
                  </a:txBody>
                  <a:tcPr/>
                </a:tc>
                <a:tc>
                  <a:txBody>
                    <a:bodyPr/>
                    <a:lstStyle/>
                    <a:p>
                      <a:r>
                        <a:rPr lang="en-US" sz="1400" dirty="0" smtClean="0"/>
                        <a:t>Employer Savings </a:t>
                      </a:r>
                      <a:endParaRPr lang="en-US" sz="1400" dirty="0"/>
                    </a:p>
                  </a:txBody>
                  <a:tcPr/>
                </a:tc>
              </a:tr>
              <a:tr h="370840">
                <a:tc>
                  <a:txBody>
                    <a:bodyPr/>
                    <a:lstStyle/>
                    <a:p>
                      <a:r>
                        <a:rPr lang="en-US" dirty="0" smtClean="0"/>
                        <a:t>10%</a:t>
                      </a:r>
                      <a:endParaRPr lang="en-US" dirty="0"/>
                    </a:p>
                  </a:txBody>
                  <a:tcPr/>
                </a:tc>
                <a:tc>
                  <a:txBody>
                    <a:bodyPr/>
                    <a:lstStyle/>
                    <a:p>
                      <a:r>
                        <a:rPr lang="en-US" dirty="0" smtClean="0"/>
                        <a:t>$68,650</a:t>
                      </a:r>
                      <a:endParaRPr lang="en-US" dirty="0"/>
                    </a:p>
                  </a:txBody>
                  <a:tcPr/>
                </a:tc>
                <a:tc>
                  <a:txBody>
                    <a:bodyPr/>
                    <a:lstStyle/>
                    <a:p>
                      <a:r>
                        <a:rPr lang="en-US" dirty="0" smtClean="0"/>
                        <a:t>$6,850</a:t>
                      </a:r>
                      <a:endParaRPr lang="en-US" dirty="0"/>
                    </a:p>
                  </a:txBody>
                  <a:tcPr/>
                </a:tc>
                <a:tc>
                  <a:txBody>
                    <a:bodyPr/>
                    <a:lstStyle/>
                    <a:p>
                      <a:r>
                        <a:rPr lang="en-US" dirty="0" smtClean="0"/>
                        <a:t>$1,477</a:t>
                      </a:r>
                      <a:endParaRPr lang="en-US" dirty="0"/>
                    </a:p>
                  </a:txBody>
                  <a:tcPr/>
                </a:tc>
                <a:tc>
                  <a:txBody>
                    <a:bodyPr/>
                    <a:lstStyle/>
                    <a:p>
                      <a:r>
                        <a:rPr lang="en-US" dirty="0" smtClean="0"/>
                        <a:t>$1,616</a:t>
                      </a:r>
                      <a:endParaRPr lang="en-US" dirty="0"/>
                    </a:p>
                  </a:txBody>
                  <a:tcPr/>
                </a:tc>
                <a:tc>
                  <a:txBody>
                    <a:bodyPr/>
                    <a:lstStyle/>
                    <a:p>
                      <a:r>
                        <a:rPr lang="en-US" dirty="0" smtClean="0"/>
                        <a:t>$3,757</a:t>
                      </a:r>
                      <a:endParaRPr lang="en-US" dirty="0"/>
                    </a:p>
                  </a:txBody>
                  <a:tcPr/>
                </a:tc>
              </a:tr>
              <a:tr h="370840">
                <a:tc>
                  <a:txBody>
                    <a:bodyPr/>
                    <a:lstStyle/>
                    <a:p>
                      <a:r>
                        <a:rPr lang="en-US" dirty="0" smtClean="0"/>
                        <a:t>20%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68,650</a:t>
                      </a:r>
                    </a:p>
                  </a:txBody>
                  <a:tcPr/>
                </a:tc>
                <a:tc>
                  <a:txBody>
                    <a:bodyPr/>
                    <a:lstStyle/>
                    <a:p>
                      <a:r>
                        <a:rPr lang="en-US" dirty="0" smtClean="0"/>
                        <a:t> 13,700</a:t>
                      </a:r>
                      <a:endParaRPr lang="en-US" dirty="0"/>
                    </a:p>
                  </a:txBody>
                  <a:tcPr/>
                </a:tc>
                <a:tc>
                  <a:txBody>
                    <a:bodyPr/>
                    <a:lstStyle/>
                    <a:p>
                      <a:r>
                        <a:rPr lang="en-US" dirty="0" smtClean="0"/>
                        <a:t> 2,955</a:t>
                      </a:r>
                      <a:endParaRPr lang="en-US" dirty="0"/>
                    </a:p>
                  </a:txBody>
                  <a:tcPr/>
                </a:tc>
                <a:tc>
                  <a:txBody>
                    <a:bodyPr/>
                    <a:lstStyle/>
                    <a:p>
                      <a:r>
                        <a:rPr lang="en-US" dirty="0" smtClean="0"/>
                        <a:t> 3,232</a:t>
                      </a:r>
                      <a:endParaRPr lang="en-US" dirty="0"/>
                    </a:p>
                  </a:txBody>
                  <a:tcPr/>
                </a:tc>
                <a:tc>
                  <a:txBody>
                    <a:bodyPr/>
                    <a:lstStyle/>
                    <a:p>
                      <a:r>
                        <a:rPr lang="en-US" dirty="0" smtClean="0"/>
                        <a:t> 7,513</a:t>
                      </a:r>
                      <a:endParaRPr lang="en-US" dirty="0"/>
                    </a:p>
                  </a:txBody>
                  <a:tcPr/>
                </a:tc>
              </a:tr>
              <a:tr h="370840">
                <a:tc>
                  <a:txBody>
                    <a:bodyPr/>
                    <a:lstStyle/>
                    <a:p>
                      <a:r>
                        <a:rPr lang="en-US" dirty="0" smtClean="0"/>
                        <a:t>30%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68,650</a:t>
                      </a:r>
                    </a:p>
                  </a:txBody>
                  <a:tcPr/>
                </a:tc>
                <a:tc>
                  <a:txBody>
                    <a:bodyPr/>
                    <a:lstStyle/>
                    <a:p>
                      <a:r>
                        <a:rPr lang="en-US" dirty="0" smtClean="0"/>
                        <a:t> 20,550</a:t>
                      </a:r>
                      <a:endParaRPr lang="en-US" dirty="0"/>
                    </a:p>
                  </a:txBody>
                  <a:tcPr/>
                </a:tc>
                <a:tc>
                  <a:txBody>
                    <a:bodyPr/>
                    <a:lstStyle/>
                    <a:p>
                      <a:r>
                        <a:rPr lang="en-US" dirty="0" smtClean="0"/>
                        <a:t> 4,432</a:t>
                      </a:r>
                      <a:endParaRPr lang="en-US" dirty="0"/>
                    </a:p>
                  </a:txBody>
                  <a:tcPr/>
                </a:tc>
                <a:tc>
                  <a:txBody>
                    <a:bodyPr/>
                    <a:lstStyle/>
                    <a:p>
                      <a:r>
                        <a:rPr lang="en-US" dirty="0" smtClean="0"/>
                        <a:t> 4,848</a:t>
                      </a:r>
                      <a:endParaRPr lang="en-US" dirty="0"/>
                    </a:p>
                  </a:txBody>
                  <a:tcPr/>
                </a:tc>
                <a:tc>
                  <a:txBody>
                    <a:bodyPr/>
                    <a:lstStyle/>
                    <a:p>
                      <a:r>
                        <a:rPr lang="en-US" dirty="0" smtClean="0"/>
                        <a:t> 11,270</a:t>
                      </a:r>
                      <a:endParaRPr lang="en-US" dirty="0"/>
                    </a:p>
                  </a:txBody>
                  <a:tcPr/>
                </a:tc>
              </a:tr>
              <a:tr h="370840">
                <a:tc>
                  <a:txBody>
                    <a:bodyPr/>
                    <a:lstStyle/>
                    <a:p>
                      <a:r>
                        <a:rPr lang="en-US" dirty="0" smtClean="0"/>
                        <a:t>40%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68,650</a:t>
                      </a:r>
                    </a:p>
                  </a:txBody>
                  <a:tcPr/>
                </a:tc>
                <a:tc>
                  <a:txBody>
                    <a:bodyPr/>
                    <a:lstStyle/>
                    <a:p>
                      <a:r>
                        <a:rPr lang="en-US" dirty="0" smtClean="0"/>
                        <a:t> 27,400</a:t>
                      </a:r>
                      <a:endParaRPr lang="en-US" dirty="0"/>
                    </a:p>
                  </a:txBody>
                  <a:tcPr/>
                </a:tc>
                <a:tc>
                  <a:txBody>
                    <a:bodyPr/>
                    <a:lstStyle/>
                    <a:p>
                      <a:r>
                        <a:rPr lang="en-US" dirty="0" smtClean="0"/>
                        <a:t> 5,920</a:t>
                      </a:r>
                      <a:endParaRPr lang="en-US" dirty="0"/>
                    </a:p>
                  </a:txBody>
                  <a:tcPr/>
                </a:tc>
                <a:tc>
                  <a:txBody>
                    <a:bodyPr/>
                    <a:lstStyle/>
                    <a:p>
                      <a:r>
                        <a:rPr lang="en-US" dirty="0" smtClean="0"/>
                        <a:t> 6,464</a:t>
                      </a:r>
                      <a:endParaRPr lang="en-US" dirty="0"/>
                    </a:p>
                  </a:txBody>
                  <a:tcPr/>
                </a:tc>
                <a:tc>
                  <a:txBody>
                    <a:bodyPr/>
                    <a:lstStyle/>
                    <a:p>
                      <a:r>
                        <a:rPr lang="en-US" dirty="0" smtClean="0"/>
                        <a:t> 15,018</a:t>
                      </a:r>
                      <a:endParaRPr lang="en-US" dirty="0"/>
                    </a:p>
                  </a:txBody>
                  <a:tcPr/>
                </a:tc>
              </a:tr>
            </a:tbl>
          </a:graphicData>
        </a:graphic>
      </p:graphicFrame>
      <p:sp>
        <p:nvSpPr>
          <p:cNvPr id="5" name="TextBox 4"/>
          <p:cNvSpPr txBox="1"/>
          <p:nvPr/>
        </p:nvSpPr>
        <p:spPr>
          <a:xfrm>
            <a:off x="3505200" y="1905000"/>
            <a:ext cx="2695994" cy="369332"/>
          </a:xfrm>
          <a:prstGeom prst="rect">
            <a:avLst/>
          </a:prstGeom>
          <a:noFill/>
        </p:spPr>
        <p:txBody>
          <a:bodyPr wrap="none" rtlCol="0">
            <a:spAutoFit/>
          </a:bodyPr>
          <a:lstStyle/>
          <a:p>
            <a:r>
              <a:rPr lang="en-US" b="1" dirty="0" smtClean="0"/>
              <a:t>In $1,000’s and Rounded </a:t>
            </a:r>
            <a:endParaRPr lang="en-US" b="1" dirty="0"/>
          </a:p>
        </p:txBody>
      </p:sp>
    </p:spTree>
    <p:extLst>
      <p:ext uri="{BB962C8B-B14F-4D97-AF65-F5344CB8AC3E}">
        <p14:creationId xmlns:p14="http://schemas.microsoft.com/office/powerpoint/2010/main" val="3390246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609600"/>
          </a:xfrm>
        </p:spPr>
        <p:txBody>
          <a:bodyPr/>
          <a:lstStyle/>
          <a:p>
            <a:pPr algn="ctr"/>
            <a:r>
              <a:rPr lang="en-US" sz="3200" dirty="0" smtClean="0"/>
              <a:t>Mutual Advantages </a:t>
            </a:r>
            <a:endParaRPr lang="en-US" sz="3200" dirty="0"/>
          </a:p>
        </p:txBody>
      </p:sp>
      <p:sp>
        <p:nvSpPr>
          <p:cNvPr id="3" name="Text Placeholder 2"/>
          <p:cNvSpPr>
            <a:spLocks noGrp="1"/>
          </p:cNvSpPr>
          <p:nvPr>
            <p:ph type="body" idx="1"/>
          </p:nvPr>
        </p:nvSpPr>
        <p:spPr>
          <a:xfrm>
            <a:off x="762000" y="1295400"/>
            <a:ext cx="3657600" cy="381000"/>
          </a:xfrm>
        </p:spPr>
        <p:txBody>
          <a:bodyPr/>
          <a:lstStyle/>
          <a:p>
            <a:pPr algn="ctr"/>
            <a:r>
              <a:rPr lang="en-US" sz="2400" dirty="0" smtClean="0"/>
              <a:t>Employee</a:t>
            </a:r>
            <a:endParaRPr lang="en-US" sz="2400" dirty="0"/>
          </a:p>
        </p:txBody>
      </p:sp>
      <p:sp>
        <p:nvSpPr>
          <p:cNvPr id="4" name="Content Placeholder 3"/>
          <p:cNvSpPr>
            <a:spLocks noGrp="1"/>
          </p:cNvSpPr>
          <p:nvPr>
            <p:ph sz="half" idx="2"/>
          </p:nvPr>
        </p:nvSpPr>
        <p:spPr>
          <a:xfrm>
            <a:off x="758952" y="1676400"/>
            <a:ext cx="3657600" cy="4419600"/>
          </a:xfrm>
        </p:spPr>
        <p:txBody>
          <a:bodyPr/>
          <a:lstStyle/>
          <a:p>
            <a:pPr>
              <a:buFont typeface="Arial" panose="020B0604020202020204" pitchFamily="34" charset="0"/>
              <a:buChar char="•"/>
            </a:pPr>
            <a:r>
              <a:rPr lang="en-US" sz="1800" dirty="0" smtClean="0"/>
              <a:t>Has </a:t>
            </a:r>
            <a:r>
              <a:rPr lang="en-US" sz="1800" dirty="0"/>
              <a:t>the same required employee premium contribution as </a:t>
            </a:r>
            <a:r>
              <a:rPr lang="en-US" sz="1800" dirty="0" smtClean="0"/>
              <a:t>before</a:t>
            </a:r>
          </a:p>
          <a:p>
            <a:pPr>
              <a:buFont typeface="Arial" panose="020B0604020202020204" pitchFamily="34" charset="0"/>
              <a:buChar char="•"/>
            </a:pPr>
            <a:r>
              <a:rPr lang="en-US" sz="1800" dirty="0" smtClean="0"/>
              <a:t>Has $0 </a:t>
            </a:r>
            <a:r>
              <a:rPr lang="en-US" sz="1800" dirty="0"/>
              <a:t>out-of-pocket expenses for co-pays, co-insurance and </a:t>
            </a:r>
            <a:r>
              <a:rPr lang="en-US" sz="1800" dirty="0" smtClean="0"/>
              <a:t>deductibles</a:t>
            </a:r>
          </a:p>
          <a:p>
            <a:pPr>
              <a:buFont typeface="Arial" panose="020B0604020202020204" pitchFamily="34" charset="0"/>
              <a:buChar char="•"/>
            </a:pPr>
            <a:r>
              <a:rPr lang="en-US" sz="1800" dirty="0" smtClean="0"/>
              <a:t>Does </a:t>
            </a:r>
            <a:r>
              <a:rPr lang="en-US" sz="1800" dirty="0"/>
              <a:t>not need to select new doctors </a:t>
            </a:r>
            <a:endParaRPr lang="en-US" sz="1800" dirty="0" smtClean="0"/>
          </a:p>
          <a:p>
            <a:pPr>
              <a:buFont typeface="Arial" panose="020B0604020202020204" pitchFamily="34" charset="0"/>
              <a:buChar char="•"/>
            </a:pPr>
            <a:r>
              <a:rPr lang="en-US" sz="1800" dirty="0" smtClean="0"/>
              <a:t>Receives prompt reimbursements</a:t>
            </a:r>
            <a:endParaRPr lang="en-US" sz="1800" dirty="0"/>
          </a:p>
        </p:txBody>
      </p:sp>
      <p:sp>
        <p:nvSpPr>
          <p:cNvPr id="5" name="Text Placeholder 4"/>
          <p:cNvSpPr>
            <a:spLocks noGrp="1"/>
          </p:cNvSpPr>
          <p:nvPr>
            <p:ph type="body" sz="quarter" idx="3"/>
          </p:nvPr>
        </p:nvSpPr>
        <p:spPr>
          <a:xfrm>
            <a:off x="4724400" y="1295400"/>
            <a:ext cx="3657600" cy="381000"/>
          </a:xfrm>
        </p:spPr>
        <p:txBody>
          <a:bodyPr/>
          <a:lstStyle/>
          <a:p>
            <a:pPr algn="ctr"/>
            <a:r>
              <a:rPr lang="en-US" sz="2400" dirty="0" smtClean="0"/>
              <a:t>Employer</a:t>
            </a:r>
            <a:endParaRPr lang="en-US" dirty="0"/>
          </a:p>
        </p:txBody>
      </p:sp>
      <p:sp>
        <p:nvSpPr>
          <p:cNvPr id="6" name="Content Placeholder 5"/>
          <p:cNvSpPr>
            <a:spLocks noGrp="1"/>
          </p:cNvSpPr>
          <p:nvPr>
            <p:ph sz="quarter" idx="4"/>
          </p:nvPr>
        </p:nvSpPr>
        <p:spPr>
          <a:xfrm>
            <a:off x="4495800" y="1600200"/>
            <a:ext cx="4041648" cy="4419600"/>
          </a:xfrm>
        </p:spPr>
        <p:txBody>
          <a:bodyPr/>
          <a:lstStyle/>
          <a:p>
            <a:r>
              <a:rPr lang="en-US" sz="1750" dirty="0"/>
              <a:t>H</a:t>
            </a:r>
            <a:r>
              <a:rPr lang="en-US" sz="1750" dirty="0" smtClean="0"/>
              <a:t>ealthcare </a:t>
            </a:r>
            <a:r>
              <a:rPr lang="en-US" sz="1750" dirty="0"/>
              <a:t>claims and expense liabilities </a:t>
            </a:r>
            <a:r>
              <a:rPr lang="en-US" sz="1750" dirty="0" smtClean="0"/>
              <a:t>shifted from  </a:t>
            </a:r>
            <a:r>
              <a:rPr lang="en-US" sz="1750" dirty="0"/>
              <a:t>home </a:t>
            </a:r>
            <a:r>
              <a:rPr lang="en-US" sz="1750" dirty="0" smtClean="0"/>
              <a:t> group plan </a:t>
            </a:r>
            <a:r>
              <a:rPr lang="en-US" sz="1750" dirty="0"/>
              <a:t>to </a:t>
            </a:r>
            <a:r>
              <a:rPr lang="en-US" sz="1750" dirty="0" smtClean="0"/>
              <a:t> </a:t>
            </a:r>
            <a:r>
              <a:rPr lang="en-US" sz="1750" dirty="0"/>
              <a:t>spousal plan, </a:t>
            </a:r>
          </a:p>
          <a:p>
            <a:r>
              <a:rPr lang="en-US" sz="1750" dirty="0"/>
              <a:t>L</a:t>
            </a:r>
            <a:r>
              <a:rPr lang="en-US" sz="1750" dirty="0" smtClean="0"/>
              <a:t>iability </a:t>
            </a:r>
            <a:r>
              <a:rPr lang="en-US" sz="1750" dirty="0"/>
              <a:t>for shifted employees </a:t>
            </a:r>
            <a:r>
              <a:rPr lang="en-US" sz="1750" dirty="0" smtClean="0"/>
              <a:t>limited to its reimbursements </a:t>
            </a:r>
            <a:r>
              <a:rPr lang="en-US" sz="1750" dirty="0"/>
              <a:t>for any excess employee premium contributions, plus the desired  amount of employee out-of-pocket expense reimbursements </a:t>
            </a:r>
          </a:p>
          <a:p>
            <a:r>
              <a:rPr lang="en-US" sz="1750" dirty="0" smtClean="0"/>
              <a:t>Delayed  </a:t>
            </a:r>
            <a:r>
              <a:rPr lang="en-US" sz="1750" dirty="0"/>
              <a:t>application of the Cadillac Tax </a:t>
            </a:r>
            <a:endParaRPr lang="en-US" sz="1750" dirty="0" smtClean="0"/>
          </a:p>
          <a:p>
            <a:r>
              <a:rPr lang="en-US" sz="1750" dirty="0"/>
              <a:t>D</a:t>
            </a:r>
            <a:r>
              <a:rPr lang="en-US" sz="1750" dirty="0" smtClean="0"/>
              <a:t>epending </a:t>
            </a:r>
            <a:r>
              <a:rPr lang="en-US" sz="1750" dirty="0"/>
              <a:t>on the amount of </a:t>
            </a:r>
            <a:r>
              <a:rPr lang="en-US" sz="1750" dirty="0" smtClean="0"/>
              <a:t>total monthly premium </a:t>
            </a:r>
            <a:r>
              <a:rPr lang="en-US" sz="1750" dirty="0"/>
              <a:t>the employer is paying </a:t>
            </a:r>
            <a:r>
              <a:rPr lang="en-US" sz="1750" dirty="0" smtClean="0"/>
              <a:t>, the </a:t>
            </a:r>
            <a:r>
              <a:rPr lang="en-US" sz="1750" dirty="0"/>
              <a:t>employer might also reduce the amount of its own premium contributions  - even after making the above reimbursement to employees under the </a:t>
            </a:r>
            <a:r>
              <a:rPr lang="en-US" sz="1750" dirty="0" smtClean="0"/>
              <a:t>spousal plan.</a:t>
            </a:r>
            <a:endParaRPr lang="en-US" sz="1750" dirty="0"/>
          </a:p>
        </p:txBody>
      </p:sp>
    </p:spTree>
    <p:extLst>
      <p:ext uri="{BB962C8B-B14F-4D97-AF65-F5344CB8AC3E}">
        <p14:creationId xmlns:p14="http://schemas.microsoft.com/office/powerpoint/2010/main" val="3956432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609600"/>
          </a:xfrm>
        </p:spPr>
        <p:txBody>
          <a:bodyPr/>
          <a:lstStyle/>
          <a:p>
            <a:pPr algn="ctr"/>
            <a:r>
              <a:rPr lang="en-US" sz="3200" dirty="0" smtClean="0"/>
              <a:t> Healthcare Plan Liability Risk Shifting </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0927950"/>
              </p:ext>
            </p:extLst>
          </p:nvPr>
        </p:nvGraphicFramePr>
        <p:xfrm>
          <a:off x="762000" y="1447800"/>
          <a:ext cx="75438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952759" y="2743200"/>
            <a:ext cx="646331" cy="369332"/>
          </a:xfrm>
          <a:prstGeom prst="rect">
            <a:avLst/>
          </a:prstGeom>
          <a:noFill/>
        </p:spPr>
        <p:txBody>
          <a:bodyPr wrap="none" rtlCol="0">
            <a:spAutoFit/>
          </a:bodyPr>
          <a:lstStyle/>
          <a:p>
            <a:r>
              <a:rPr lang="en-US" b="1" dirty="0" smtClean="0">
                <a:solidFill>
                  <a:schemeClr val="bg1"/>
                </a:solidFill>
              </a:rPr>
              <a:t>30%</a:t>
            </a:r>
            <a:endParaRPr lang="en-US" b="1" dirty="0">
              <a:solidFill>
                <a:schemeClr val="bg1"/>
              </a:solidFill>
            </a:endParaRPr>
          </a:p>
        </p:txBody>
      </p:sp>
      <p:sp>
        <p:nvSpPr>
          <p:cNvPr id="6" name="TextBox 5"/>
          <p:cNvSpPr txBox="1"/>
          <p:nvPr/>
        </p:nvSpPr>
        <p:spPr>
          <a:xfrm>
            <a:off x="609600" y="1948933"/>
            <a:ext cx="2089033" cy="646331"/>
          </a:xfrm>
          <a:prstGeom prst="rect">
            <a:avLst/>
          </a:prstGeom>
          <a:solidFill>
            <a:schemeClr val="bg2">
              <a:lumMod val="50000"/>
            </a:schemeClr>
          </a:solidFill>
        </p:spPr>
        <p:txBody>
          <a:bodyPr wrap="none" rtlCol="0">
            <a:spAutoFit/>
          </a:bodyPr>
          <a:lstStyle/>
          <a:p>
            <a:r>
              <a:rPr lang="en-US" dirty="0" smtClean="0">
                <a:solidFill>
                  <a:schemeClr val="bg1"/>
                </a:solidFill>
              </a:rPr>
              <a:t>Risk Shifted to </a:t>
            </a:r>
          </a:p>
          <a:p>
            <a:r>
              <a:rPr lang="en-US" dirty="0" smtClean="0">
                <a:solidFill>
                  <a:schemeClr val="bg1"/>
                </a:solidFill>
              </a:rPr>
              <a:t>Spousal Group Plan </a:t>
            </a:r>
            <a:endParaRPr lang="en-US" dirty="0">
              <a:solidFill>
                <a:schemeClr val="bg1"/>
              </a:solidFill>
            </a:endParaRPr>
          </a:p>
        </p:txBody>
      </p:sp>
      <p:sp>
        <p:nvSpPr>
          <p:cNvPr id="7" name="TextBox 6"/>
          <p:cNvSpPr txBox="1"/>
          <p:nvPr/>
        </p:nvSpPr>
        <p:spPr>
          <a:xfrm>
            <a:off x="5410200" y="4495800"/>
            <a:ext cx="646331" cy="369332"/>
          </a:xfrm>
          <a:prstGeom prst="rect">
            <a:avLst/>
          </a:prstGeom>
          <a:noFill/>
        </p:spPr>
        <p:txBody>
          <a:bodyPr wrap="none" rtlCol="0">
            <a:spAutoFit/>
          </a:bodyPr>
          <a:lstStyle/>
          <a:p>
            <a:r>
              <a:rPr lang="en-US" b="1" dirty="0" smtClean="0">
                <a:solidFill>
                  <a:schemeClr val="bg1"/>
                </a:solidFill>
              </a:rPr>
              <a:t>70%</a:t>
            </a:r>
            <a:endParaRPr lang="en-US" b="1" dirty="0">
              <a:solidFill>
                <a:schemeClr val="bg1"/>
              </a:solidFill>
            </a:endParaRPr>
          </a:p>
        </p:txBody>
      </p:sp>
      <p:sp>
        <p:nvSpPr>
          <p:cNvPr id="8" name="TextBox 7"/>
          <p:cNvSpPr txBox="1"/>
          <p:nvPr/>
        </p:nvSpPr>
        <p:spPr>
          <a:xfrm>
            <a:off x="6663304" y="4357300"/>
            <a:ext cx="1774845" cy="646331"/>
          </a:xfrm>
          <a:prstGeom prst="rect">
            <a:avLst/>
          </a:prstGeom>
          <a:solidFill>
            <a:schemeClr val="accent1"/>
          </a:solidFill>
        </p:spPr>
        <p:txBody>
          <a:bodyPr wrap="none" rtlCol="0">
            <a:spAutoFit/>
          </a:bodyPr>
          <a:lstStyle/>
          <a:p>
            <a:r>
              <a:rPr lang="en-US" dirty="0" smtClean="0">
                <a:solidFill>
                  <a:schemeClr val="bg1"/>
                </a:solidFill>
              </a:rPr>
              <a:t>Risk Retained by</a:t>
            </a:r>
          </a:p>
          <a:p>
            <a:r>
              <a:rPr lang="en-US" dirty="0" smtClean="0">
                <a:solidFill>
                  <a:schemeClr val="bg1"/>
                </a:solidFill>
              </a:rPr>
              <a:t> Home Plan </a:t>
            </a:r>
            <a:endParaRPr lang="en-US" dirty="0">
              <a:solidFill>
                <a:schemeClr val="bg1"/>
              </a:solidFill>
            </a:endParaRPr>
          </a:p>
        </p:txBody>
      </p:sp>
      <p:sp>
        <p:nvSpPr>
          <p:cNvPr id="3" name="TextBox 2"/>
          <p:cNvSpPr txBox="1"/>
          <p:nvPr/>
        </p:nvSpPr>
        <p:spPr>
          <a:xfrm>
            <a:off x="457200" y="4541966"/>
            <a:ext cx="2480166" cy="923330"/>
          </a:xfrm>
          <a:prstGeom prst="rect">
            <a:avLst/>
          </a:prstGeom>
          <a:solidFill>
            <a:srgbClr val="00B050"/>
          </a:solidFill>
        </p:spPr>
        <p:txBody>
          <a:bodyPr wrap="none" rtlCol="0">
            <a:spAutoFit/>
          </a:bodyPr>
          <a:lstStyle/>
          <a:p>
            <a:r>
              <a:rPr lang="en-US" dirty="0" smtClean="0"/>
              <a:t>These percentages will</a:t>
            </a:r>
          </a:p>
          <a:p>
            <a:r>
              <a:rPr lang="en-US" dirty="0"/>
              <a:t>v</a:t>
            </a:r>
            <a:r>
              <a:rPr lang="en-US" dirty="0" smtClean="0"/>
              <a:t>ary from one employer </a:t>
            </a:r>
          </a:p>
          <a:p>
            <a:r>
              <a:rPr lang="en-US" dirty="0" smtClean="0"/>
              <a:t>to the next </a:t>
            </a:r>
            <a:endParaRPr lang="en-US" dirty="0"/>
          </a:p>
        </p:txBody>
      </p:sp>
    </p:spTree>
    <p:extLst>
      <p:ext uri="{BB962C8B-B14F-4D97-AF65-F5344CB8AC3E}">
        <p14:creationId xmlns:p14="http://schemas.microsoft.com/office/powerpoint/2010/main" val="2809889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914400" y="457200"/>
            <a:ext cx="6781800" cy="685800"/>
          </a:xfrm>
        </p:spPr>
        <p:txBody>
          <a:bodyPr/>
          <a:lstStyle/>
          <a:p>
            <a:pPr algn="ctr" eaLnBrk="1" hangingPunct="1"/>
            <a:r>
              <a:rPr lang="en-US" altLang="en-US" sz="3200" smtClean="0"/>
              <a:t>Next Steps</a:t>
            </a:r>
          </a:p>
        </p:txBody>
      </p:sp>
      <p:sp>
        <p:nvSpPr>
          <p:cNvPr id="3" name="Content Placeholder 2"/>
          <p:cNvSpPr>
            <a:spLocks noGrp="1"/>
          </p:cNvSpPr>
          <p:nvPr>
            <p:ph idx="1"/>
          </p:nvPr>
        </p:nvSpPr>
        <p:spPr>
          <a:xfrm>
            <a:off x="762000" y="1219200"/>
            <a:ext cx="7543800" cy="4876800"/>
          </a:xfrm>
        </p:spPr>
        <p:txBody>
          <a:bodyPr rtlCol="0">
            <a:normAutofit lnSpcReduction="10000"/>
          </a:bodyPr>
          <a:lstStyle/>
          <a:p>
            <a:pPr marL="274320" indent="-274320" eaLnBrk="1" fontAlgn="auto" hangingPunct="1">
              <a:spcAft>
                <a:spcPts val="0"/>
              </a:spcAft>
              <a:buFont typeface="Arial" pitchFamily="34" charset="0"/>
              <a:buChar char="•"/>
              <a:defRPr/>
            </a:pPr>
            <a:r>
              <a:rPr lang="en-US" dirty="0"/>
              <a:t>This product/service is contained in the HR Specialty Products &amp; Services Catalogue™ </a:t>
            </a:r>
          </a:p>
          <a:p>
            <a:pPr marL="274320" indent="-274320" eaLnBrk="1" fontAlgn="auto" hangingPunct="1">
              <a:spcAft>
                <a:spcPts val="0"/>
              </a:spcAft>
              <a:buFont typeface="Arial" pitchFamily="34" charset="0"/>
              <a:buChar char="•"/>
              <a:defRPr/>
            </a:pPr>
            <a:r>
              <a:rPr lang="en-US" dirty="0" smtClean="0"/>
              <a:t>Operational </a:t>
            </a:r>
            <a:r>
              <a:rPr lang="en-US" dirty="0"/>
              <a:t>level details about this particular service provider can be obtained in conference with the vendor</a:t>
            </a:r>
          </a:p>
          <a:p>
            <a:pPr marL="274320" indent="-274320" eaLnBrk="1" fontAlgn="auto" hangingPunct="1">
              <a:spcAft>
                <a:spcPts val="0"/>
              </a:spcAft>
              <a:buFont typeface="Arial" pitchFamily="34" charset="0"/>
              <a:buChar char="•"/>
              <a:defRPr/>
            </a:pPr>
            <a:r>
              <a:rPr lang="en-US" dirty="0" smtClean="0"/>
              <a:t>The </a:t>
            </a:r>
            <a:r>
              <a:rPr lang="en-US" dirty="0"/>
              <a:t>HR Mining &amp;Distribution Co. is an independent and contracted representative of the vendor</a:t>
            </a:r>
          </a:p>
          <a:p>
            <a:pPr marL="274320" indent="-274320" eaLnBrk="1" fontAlgn="auto" hangingPunct="1">
              <a:spcAft>
                <a:spcPts val="0"/>
              </a:spcAft>
              <a:buFont typeface="Arial" pitchFamily="34" charset="0"/>
              <a:buChar char="•"/>
              <a:defRPr/>
            </a:pPr>
            <a:r>
              <a:rPr lang="en-US" dirty="0" smtClean="0"/>
              <a:t>Upon </a:t>
            </a:r>
            <a:r>
              <a:rPr lang="en-US" dirty="0"/>
              <a:t>your request, we will arrange for an introduction that can range from a simple, quick conference call to a services overview / system demo  </a:t>
            </a:r>
          </a:p>
          <a:p>
            <a:pPr marL="274320" indent="-274320" eaLnBrk="1" fontAlgn="auto" hangingPunct="1">
              <a:spcAft>
                <a:spcPts val="0"/>
              </a:spcAft>
              <a:buFont typeface="Arial" pitchFamily="34" charset="0"/>
              <a:buChar char="•"/>
              <a:defRPr/>
            </a:pPr>
            <a:r>
              <a:rPr lang="en-US" dirty="0" smtClean="0"/>
              <a:t>Tom </a:t>
            </a:r>
            <a:r>
              <a:rPr lang="en-US" dirty="0"/>
              <a:t>Ference 219-662-0201 (Chicagoland area) or tference@hrmdco.com </a:t>
            </a:r>
          </a:p>
          <a:p>
            <a:pPr marL="274320" indent="-274320" eaLnBrk="1" fontAlgn="auto" hangingPunct="1">
              <a:spcAft>
                <a:spcPts val="0"/>
              </a:spcAft>
              <a:buFont typeface="Arial" pitchFamily="34" charset="0"/>
              <a:buChar char="•"/>
              <a:defRPr/>
            </a:pPr>
            <a:r>
              <a:rPr lang="en-US" smtClean="0"/>
              <a:t>Thank </a:t>
            </a:r>
            <a:r>
              <a:rPr lang="en-US" dirty="0"/>
              <a:t>you for your potential interest in this fresh thinking </a:t>
            </a:r>
          </a:p>
        </p:txBody>
      </p:sp>
    </p:spTree>
    <p:extLst>
      <p:ext uri="{BB962C8B-B14F-4D97-AF65-F5344CB8AC3E}">
        <p14:creationId xmlns:p14="http://schemas.microsoft.com/office/powerpoint/2010/main" val="42284301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2110</TotalTime>
  <Words>585</Words>
  <Application>Microsoft Office PowerPoint</Application>
  <PresentationFormat>On-screen Show (4:3)</PresentationFormat>
  <Paragraphs>95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1_NewsPrint</vt:lpstr>
      <vt:lpstr>    IRC Section 106 Risk Shift of Employee / Family Healthcare Plan Liabilities to the Healthcare Plan of the Employee’s Spouse</vt:lpstr>
      <vt:lpstr>IRC  Section 106 Healthcare Plan Liability Risk Shift </vt:lpstr>
      <vt:lpstr>IRC  Section 106 Healthcare Plan Liability Risk Shift </vt:lpstr>
      <vt:lpstr>Savings Estimate on 850 Employees at Varying Rates of Migration to Spousal Plan </vt:lpstr>
      <vt:lpstr>Mutual Advantages </vt:lpstr>
      <vt:lpstr> Healthcare Plan Liability Risk Shifting </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 Strategy &amp; Operations Command Center</dc:title>
  <dc:creator>Thomas</dc:creator>
  <cp:lastModifiedBy>Thomas</cp:lastModifiedBy>
  <cp:revision>23</cp:revision>
  <dcterms:created xsi:type="dcterms:W3CDTF">2015-04-19T19:32:55Z</dcterms:created>
  <dcterms:modified xsi:type="dcterms:W3CDTF">2016-10-20T12:27:52Z</dcterms:modified>
</cp:coreProperties>
</file>