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60" r:id="rId3"/>
    <p:sldId id="265" r:id="rId4"/>
    <p:sldId id="264" r:id="rId5"/>
    <p:sldId id="266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F4DB6-2057-40BA-98AE-1DF78342232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DDD00-2B8D-47E2-B05C-92AFA8EA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CA5FF-27FE-46C2-BF54-5BD436C0F69D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95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CA5FF-27FE-46C2-BF54-5BD436C0F69D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6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CA5FF-27FE-46C2-BF54-5BD436C0F69D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7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067D-BEF2-426B-81F9-FE3E2B3E3A69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B7A8-D277-42D1-82B6-74F90CAA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2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0C99-58F0-4BF5-95E9-E488B829C16E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02523-358F-4956-BAFE-074304AF1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1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29EE-C54D-47E0-805A-63AD6152F770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A163D-7029-464A-A56C-C6CBE361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FDAA6-AE7B-444C-9A46-E4DDAF451106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44CC8-C545-4255-BA8C-BB4CA66D6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5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59B0-0783-4B8E-A5F7-E2A2ED525645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D9601-6AAB-468D-9AB3-9863532AF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55EF-AE9C-4DD5-91B8-96163ADAF69B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057B9-2A45-42D1-BDC2-57BD220C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697A-EF21-404A-9688-9EE0B6FF5D7B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6FD65-9DBE-4CFB-AC4A-75E6A2E10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7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CE60-6107-4D54-8A78-55EEB02AB11C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58EF-FBC4-4653-B73A-BF881AF37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2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5D15-29D2-42E3-94C9-5662C963FE84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42E1-D93F-4C04-8D58-0F919DA46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1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4809-8FD4-408D-8B84-D2F6C5ACF7CB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B898D-AE9F-4302-95AA-B32BC9E51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76BF-DD6F-45DA-BA00-4CAED1AE6205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911D-0F75-4B6A-906C-D472DF54A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6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303030">
                    <a:lumMod val="90000"/>
                    <a:lumOff val="10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568EE3-E3BA-4448-ACD7-BE3F2DCD3B4C}" type="datetimeFigureOut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5/12/2016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303030">
                    <a:lumMod val="90000"/>
                    <a:lumOff val="10000"/>
                  </a:srgb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D43800-E320-4D3C-AC56-9727B0174AE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6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mdco.com/" TargetMode="External"/><Relationship Id="rId2" Type="http://schemas.openxmlformats.org/officeDocument/2006/relationships/hyperlink" Target="mailto:tference@hrmdc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914650"/>
          </a:xfrm>
        </p:spPr>
        <p:txBody>
          <a:bodyPr/>
          <a:lstStyle/>
          <a:p>
            <a:pPr algn="ctr" eaLnBrk="1" hangingPunct="1"/>
            <a:r>
              <a:rPr lang="en-US" altLang="en-US" sz="4800" b="1" dirty="0" smtClean="0">
                <a:solidFill>
                  <a:schemeClr val="bg1"/>
                </a:solidFill>
              </a:rPr>
              <a:t/>
            </a:r>
            <a:br>
              <a:rPr lang="en-US" altLang="en-US" sz="4800" b="1" dirty="0" smtClean="0">
                <a:solidFill>
                  <a:schemeClr val="bg1"/>
                </a:solidFill>
              </a:rPr>
            </a:br>
            <a:r>
              <a:rPr lang="en-US" altLang="en-US" sz="4800" b="1" dirty="0" smtClean="0">
                <a:solidFill>
                  <a:schemeClr val="bg1"/>
                </a:solidFill>
              </a:rPr>
              <a:t/>
            </a:r>
            <a:br>
              <a:rPr lang="en-US" altLang="en-US" sz="4800" b="1" dirty="0" smtClean="0">
                <a:solidFill>
                  <a:schemeClr val="bg1"/>
                </a:solidFill>
              </a:rPr>
            </a:br>
            <a:r>
              <a:rPr lang="en-US" altLang="en-US" sz="4800" b="1" dirty="0" smtClean="0">
                <a:solidFill>
                  <a:schemeClr val="bg1"/>
                </a:solidFill>
              </a:rPr>
              <a:t/>
            </a:r>
            <a:br>
              <a:rPr lang="en-US" altLang="en-US" sz="48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Socially Responsible, Immediately Available , Low </a:t>
            </a:r>
            <a:r>
              <a:rPr lang="en-US" sz="4000" b="1" dirty="0">
                <a:solidFill>
                  <a:schemeClr val="bg1"/>
                </a:solidFill>
              </a:rPr>
              <a:t>Cost Credit </a:t>
            </a:r>
            <a:r>
              <a:rPr lang="en-US" sz="4000" b="1" dirty="0">
                <a:solidFill>
                  <a:schemeClr val="bg1"/>
                </a:solidFill>
              </a:rPr>
              <a:t>for Your Desired Employee </a:t>
            </a:r>
            <a:r>
              <a:rPr lang="en-US" sz="4000" b="1" dirty="0" smtClean="0">
                <a:solidFill>
                  <a:schemeClr val="bg1"/>
                </a:solidFill>
              </a:rPr>
              <a:t>Groups that Gets   </a:t>
            </a:r>
            <a:r>
              <a:rPr lang="en-US" sz="4000" b="1" dirty="0">
                <a:solidFill>
                  <a:schemeClr val="bg1"/>
                </a:solidFill>
              </a:rPr>
              <a:t>R</a:t>
            </a:r>
            <a:r>
              <a:rPr lang="en-US" sz="4000" b="1" dirty="0" smtClean="0">
                <a:solidFill>
                  <a:schemeClr val="bg1"/>
                </a:solidFill>
              </a:rPr>
              <a:t>epaid </a:t>
            </a:r>
            <a:r>
              <a:rPr lang="en-US" sz="4000" b="1" dirty="0">
                <a:solidFill>
                  <a:schemeClr val="bg1"/>
                </a:solidFill>
              </a:rPr>
              <a:t>via </a:t>
            </a:r>
            <a:r>
              <a:rPr lang="en-US" sz="4000" b="1" dirty="0" smtClean="0">
                <a:solidFill>
                  <a:schemeClr val="bg1"/>
                </a:solidFill>
              </a:rPr>
              <a:t>Payroll </a:t>
            </a:r>
            <a:r>
              <a:rPr lang="en-US" sz="4000" b="1" dirty="0">
                <a:solidFill>
                  <a:schemeClr val="bg1"/>
                </a:solidFill>
              </a:rPr>
              <a:t>D</a:t>
            </a:r>
            <a:r>
              <a:rPr lang="en-US" sz="4000" b="1" dirty="0" smtClean="0">
                <a:solidFill>
                  <a:schemeClr val="bg1"/>
                </a:solidFill>
              </a:rPr>
              <a:t>eductions</a:t>
            </a: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endParaRPr lang="en-US" alt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686800" cy="2971800"/>
          </a:xfrm>
        </p:spPr>
        <p:txBody>
          <a:bodyPr rtlCol="0"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HR </a:t>
            </a:r>
            <a:r>
              <a:rPr lang="en-US" sz="5100" dirty="0" smtClean="0">
                <a:solidFill>
                  <a:schemeClr val="tx1"/>
                </a:solidFill>
              </a:rPr>
              <a:t>Specialty Products &amp; Services Catalogue Executive </a:t>
            </a:r>
            <a:r>
              <a:rPr lang="en-US" sz="5100" dirty="0">
                <a:solidFill>
                  <a:schemeClr val="tx1"/>
                </a:solidFill>
              </a:rPr>
              <a:t>Summary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A No Frills Distillation of Vendor’s Marketing Collateral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Thomas A </a:t>
            </a:r>
            <a:r>
              <a:rPr lang="en-US" b="1" dirty="0" smtClean="0">
                <a:solidFill>
                  <a:schemeClr val="tx1"/>
                </a:solidFill>
              </a:rPr>
              <a:t>Ference 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President &amp; CEO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Human Resources Mining &amp; Distribution Co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Locating, Validating and Accelerating HR  Innovation 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Office: 219-662-0201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Cell: 630-240-2583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Fax: 219-661-0236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e-mail: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tference@hrmdco.com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Website: 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www.hrmdco.com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9448800" cy="914400"/>
          </a:xfrm>
        </p:spPr>
        <p:txBody>
          <a:bodyPr/>
          <a:lstStyle/>
          <a:p>
            <a:pPr algn="ctr"/>
            <a:r>
              <a:rPr lang="en-US" sz="3150" dirty="0" smtClean="0"/>
              <a:t>Socially Responsible Payroll Deduction Employee Loans </a:t>
            </a:r>
            <a:endParaRPr lang="en-US" sz="3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543800" cy="5105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average employee has less than a $1,000 on hand for emergencies, doesn’t qualify for prime credit and lives from paycheck-to-paycheck.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Yet</a:t>
            </a:r>
            <a:r>
              <a:rPr lang="en-US" dirty="0"/>
              <a:t>, employees need help covering the financial gap created by high-deductible health plans, personal emergencies and times of hardship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</a:t>
            </a:r>
            <a:r>
              <a:rPr lang="en-US" dirty="0" smtClean="0"/>
              <a:t>highly valued, employer-sponsored, voluntary benefit </a:t>
            </a:r>
            <a:r>
              <a:rPr lang="en-US" dirty="0"/>
              <a:t>offers affordable credit to employees </a:t>
            </a:r>
            <a:r>
              <a:rPr lang="en-US" dirty="0" smtClean="0"/>
              <a:t>at </a:t>
            </a:r>
            <a:r>
              <a:rPr lang="en-US" dirty="0"/>
              <a:t>no cost or risk to the </a:t>
            </a:r>
            <a:r>
              <a:rPr lang="en-US" dirty="0" smtClean="0"/>
              <a:t>employer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Loan </a:t>
            </a:r>
            <a:r>
              <a:rPr lang="en-US" dirty="0"/>
              <a:t>parameters are tailored to each employee’s ability to repay using  </a:t>
            </a:r>
            <a:r>
              <a:rPr lang="en-US" dirty="0" smtClean="0"/>
              <a:t>the external </a:t>
            </a:r>
            <a:r>
              <a:rPr lang="en-US" dirty="0"/>
              <a:t>lender’s proprietary </a:t>
            </a:r>
            <a:r>
              <a:rPr lang="en-US" dirty="0" smtClean="0"/>
              <a:t>algorithms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52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Advantages of Voluntary Benefits </a:t>
            </a:r>
            <a:r>
              <a:rPr lang="en-US" sz="3200" b="1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of Offering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609684" y="1676387"/>
            <a:ext cx="0" cy="3997667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76800" y="1901396"/>
            <a:ext cx="3339153" cy="386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Avoid requests for paycheck advances or employer loans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Reduce 401k loan approval and administration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Offer a financial wellness solution that includes access to low-cost credit and a robust financial literacy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Prevent presenteeism due to                                         financial stress at the workplace</a:t>
            </a:r>
            <a:endParaRPr lang="en-US" sz="1600" baseline="30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6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6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16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1887205"/>
            <a:ext cx="4152484" cy="3356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Access to responsible credit for:</a:t>
            </a: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buFont typeface="Lucida Grande"/>
              <a:buChar char="-"/>
            </a:pP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medical expenses, as well as</a:t>
            </a:r>
          </a:p>
          <a:p>
            <a:pPr marL="742950" lvl="1" indent="-285750">
              <a:lnSpc>
                <a:spcPct val="110000"/>
              </a:lnSpc>
              <a:spcAft>
                <a:spcPts val="1800"/>
              </a:spcAft>
              <a:buFont typeface="Lucida Grande"/>
              <a:buChar char="-"/>
            </a:pPr>
            <a:r>
              <a:rPr lang="en-US" sz="1600" dirty="0">
                <a:ea typeface="Open Sans" panose="020B0604020202020204" charset="0"/>
                <a:cs typeface="Open Sans" panose="020B0604020202020204" charset="0"/>
              </a:rPr>
              <a:t>personal emergencies</a:t>
            </a:r>
          </a:p>
          <a:p>
            <a:pPr marL="285750" indent="-285750">
              <a:lnSpc>
                <a:spcPct val="11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Open Sans" panose="020B0604020202020204" charset="0"/>
                <a:cs typeface="Open Sans" panose="020B0604020202020204" charset="0"/>
              </a:rPr>
              <a:t>Prevent employees from delaying or avoiding health care</a:t>
            </a:r>
          </a:p>
          <a:p>
            <a:pPr marL="285750" indent="-285750">
              <a:lnSpc>
                <a:spcPct val="11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Superior alternative to 401k loans, credit card borrowing, and predatory loans</a:t>
            </a:r>
          </a:p>
          <a:p>
            <a:pPr marL="285750" indent="-285750">
              <a:lnSpc>
                <a:spcPct val="11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Builds credit by timely repayment from automatic payroll deductions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4424" y="1235708"/>
            <a:ext cx="2743200" cy="3231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Employee</a:t>
            </a:r>
            <a:endParaRPr lang="en-US" sz="1200" b="1" baseline="30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0" y="1235708"/>
            <a:ext cx="2743200" cy="3231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Employer</a:t>
            </a:r>
            <a:endParaRPr lang="en-US" sz="1200" b="1" baseline="30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9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6" y="487998"/>
            <a:ext cx="9144000" cy="6245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solidFill>
                  <a:srgbClr val="4040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2800" dirty="0">
                <a:solidFill>
                  <a:srgbClr val="4040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600" dirty="0" smtClean="0">
                <a:solidFill>
                  <a:srgbClr val="40404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On-Line Immediate Access to Affordable Credit </a:t>
            </a:r>
            <a:endParaRPr lang="en-US" sz="3600" dirty="0">
              <a:solidFill>
                <a:srgbClr val="4FADE3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9600" y="1682496"/>
            <a:ext cx="2362200" cy="2127504"/>
            <a:chOff x="900294" y="1611489"/>
            <a:chExt cx="1690506" cy="192780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294" y="1611489"/>
              <a:ext cx="1690506" cy="147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9228" y="3291398"/>
              <a:ext cx="212372" cy="217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1440747" y="3232519"/>
              <a:ext cx="921453" cy="306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Register</a:t>
              </a:r>
              <a:endParaRPr lang="en-US" sz="1600" baseline="3000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16162" y="1676400"/>
            <a:ext cx="3060838" cy="2133600"/>
            <a:chOff x="3605176" y="1600200"/>
            <a:chExt cx="2210855" cy="1972698"/>
          </a:xfrm>
        </p:grpSpPr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4871" y="1600200"/>
              <a:ext cx="1937729" cy="160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5176" y="3322233"/>
              <a:ext cx="229431" cy="21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3857988" y="3259875"/>
              <a:ext cx="1958043" cy="313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Verify Employment</a:t>
              </a:r>
              <a:endParaRPr lang="en-US" sz="1600" baseline="3000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324599" y="1682496"/>
            <a:ext cx="2362197" cy="2139630"/>
            <a:chOff x="6684970" y="1611490"/>
            <a:chExt cx="1782266" cy="1960542"/>
          </a:xfrm>
        </p:grpSpPr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4970" y="1611490"/>
              <a:ext cx="1782266" cy="1592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7091680" y="3261815"/>
              <a:ext cx="1150053" cy="310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Take Loan</a:t>
              </a:r>
              <a:endParaRPr lang="en-US" sz="1600" baseline="3000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0501" y="3341465"/>
              <a:ext cx="209702" cy="21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TextBox 24"/>
          <p:cNvSpPr txBox="1"/>
          <p:nvPr/>
        </p:nvSpPr>
        <p:spPr>
          <a:xfrm>
            <a:off x="990600" y="4302948"/>
            <a:ext cx="28312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 min 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 to finish</a:t>
            </a:r>
            <a:endParaRPr lang="en-US" sz="16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4912548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days 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receive funds</a:t>
            </a:r>
            <a:endParaRPr lang="en-US" sz="16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38800" y="4379148"/>
            <a:ext cx="312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6% 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starting APR</a:t>
            </a:r>
            <a:endParaRPr lang="en-US" sz="16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8853" y="5695146"/>
            <a:ext cx="32695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Payroll Deductions</a:t>
            </a:r>
            <a:endParaRPr lang="en-US" sz="1200" baseline="30000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8799" y="4953744"/>
            <a:ext cx="29718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6-18 month 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terms</a:t>
            </a:r>
            <a:endParaRPr lang="en-US" sz="16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09600" y="4038600"/>
            <a:ext cx="8077200" cy="0"/>
          </a:xfrm>
          <a:prstGeom prst="line">
            <a:avLst/>
          </a:prstGeom>
          <a:ln w="63500">
            <a:solidFill>
              <a:srgbClr val="F0DA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3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Plan </a:t>
            </a:r>
            <a:r>
              <a:rPr lang="en-US" sz="3200" b="1" dirty="0" smtClean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Design Possibilities </a:t>
            </a:r>
            <a:endParaRPr lang="en-US" sz="3200" b="1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6200"/>
            <a:ext cx="13078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Loan Term</a:t>
            </a:r>
            <a:endParaRPr lang="en-US" sz="1200" baseline="30000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7636" y="2667000"/>
            <a:ext cx="16126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Loan Amount</a:t>
            </a:r>
            <a:endParaRPr lang="en-US" sz="1200" baseline="30000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3276600"/>
            <a:ext cx="16126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Interest Rate</a:t>
            </a:r>
            <a:endParaRPr lang="en-US" sz="1200" baseline="30000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6110" y="1142999"/>
            <a:ext cx="2743200" cy="3231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 Employer Supported </a:t>
            </a:r>
            <a:endParaRPr lang="en-US" sz="1200" b="1" baseline="30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61752" y="1142998"/>
            <a:ext cx="2743200" cy="3231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Employer Supported</a:t>
            </a:r>
            <a:endParaRPr lang="en-US" sz="1200" b="1" baseline="30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636" y="1819617"/>
            <a:ext cx="16126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  <a:endParaRPr lang="en-US" sz="1200" baseline="30000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0279" y="5181600"/>
            <a:ext cx="14695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Employer Contribution</a:t>
            </a:r>
            <a:endParaRPr lang="en-US" sz="1200" baseline="30000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799" y="4419600"/>
            <a:ext cx="16126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Segmentation</a:t>
            </a:r>
            <a:endParaRPr lang="en-US" sz="1200" baseline="30000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4600" y="1819615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All loan parameters determined by Kashable based on assessment of risk of default.</a:t>
            </a:r>
            <a:endParaRPr lang="en-US" sz="1400" baseline="30000" dirty="0">
              <a:solidFill>
                <a:srgbClr val="40404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61752" y="1819616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Kashable guarantees a minimum loan amount and/or a cap on interest rate</a:t>
            </a:r>
            <a:r>
              <a:rPr lang="en-US" sz="1200" dirty="0">
                <a:solidFill>
                  <a:srgbClr val="40404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1200" baseline="30000" dirty="0">
              <a:solidFill>
                <a:srgbClr val="40404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27432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$250 to $10,000+ </a:t>
            </a:r>
            <a:endParaRPr lang="en-US" sz="1400" baseline="30000" dirty="0">
              <a:solidFill>
                <a:srgbClr val="40404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4600" y="32766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0404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Starting 6%</a:t>
            </a:r>
            <a:endParaRPr lang="en-US" sz="1200" baseline="30000" dirty="0">
              <a:solidFill>
                <a:srgbClr val="40404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65548" y="3886199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Starting at 6 months </a:t>
            </a:r>
            <a:endParaRPr lang="en-US" sz="1400" baseline="30000" dirty="0">
              <a:solidFill>
                <a:srgbClr val="40404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4600" y="4491335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Vary eligibility by pay type, department, job codes, entity</a:t>
            </a:r>
            <a:r>
              <a:rPr lang="en-US" sz="1200" dirty="0">
                <a:solidFill>
                  <a:srgbClr val="40404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1200" baseline="30000" dirty="0">
              <a:solidFill>
                <a:srgbClr val="40404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4600" y="51816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FREE (no contribution</a:t>
            </a:r>
            <a:r>
              <a:rPr lang="en-US" sz="1200" dirty="0">
                <a:solidFill>
                  <a:srgbClr val="40404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sz="1200" baseline="30000" dirty="0">
              <a:solidFill>
                <a:srgbClr val="40404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40970" y="27432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Guarantee minimum loan amount</a:t>
            </a:r>
            <a:endParaRPr lang="en-US" sz="1400" baseline="30000" dirty="0">
              <a:solidFill>
                <a:srgbClr val="40404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38800" y="32766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Cap interest rate</a:t>
            </a:r>
            <a:endParaRPr lang="en-US" sz="1400" baseline="30000" dirty="0">
              <a:solidFill>
                <a:srgbClr val="40404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38800" y="3886199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Starting at 6 months </a:t>
            </a:r>
            <a:endParaRPr lang="en-US" sz="1400" baseline="30000" dirty="0">
              <a:solidFill>
                <a:srgbClr val="40404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38800" y="4495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Vary eligibility by pay type, department, job codes, entity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12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62600" y="51816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PEPM fee (e.g. $3.50 for guaranteed $750 loan) </a:t>
            </a:r>
          </a:p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12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AND/OR </a:t>
            </a:r>
          </a:p>
          <a:p>
            <a:r>
              <a:rPr lang="en-US" sz="1400" dirty="0">
                <a:solidFill>
                  <a:srgbClr val="40404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Employer guarantee on termination/default</a:t>
            </a:r>
            <a:endParaRPr lang="en-US" sz="1400" baseline="30000" dirty="0">
              <a:solidFill>
                <a:srgbClr val="40404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2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781800" cy="685800"/>
          </a:xfrm>
        </p:spPr>
        <p:txBody>
          <a:bodyPr/>
          <a:lstStyle/>
          <a:p>
            <a:pPr algn="ctr" eaLnBrk="1" hangingPunct="1"/>
            <a:r>
              <a:rPr lang="en-US" altLang="en-US" sz="3200" smtClean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product/service is contained in the HR Specialty Products &amp; Services Catalogue™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Operational </a:t>
            </a:r>
            <a:r>
              <a:rPr lang="en-US" dirty="0"/>
              <a:t>level details about this particular service provider can be obtained in conference with the vendor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HR Mining &amp;Distribution Co. is an independent and contracted representative of the vendor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Upon </a:t>
            </a:r>
            <a:r>
              <a:rPr lang="en-US" dirty="0"/>
              <a:t>your request, we will arrange for an introduction that can range from a simple, quick conference call to a services overview / system demo 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Tom </a:t>
            </a:r>
            <a:r>
              <a:rPr lang="en-US" dirty="0"/>
              <a:t>Ference 219-662-0201 (Chicagoland area) or tference@hrmdco.com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Thank </a:t>
            </a:r>
            <a:r>
              <a:rPr lang="en-US" dirty="0"/>
              <a:t>you for your potential interest in this fresh thinking </a:t>
            </a:r>
          </a:p>
        </p:txBody>
      </p:sp>
    </p:spTree>
    <p:extLst>
      <p:ext uri="{BB962C8B-B14F-4D97-AF65-F5344CB8AC3E}">
        <p14:creationId xmlns:p14="http://schemas.microsoft.com/office/powerpoint/2010/main" val="42284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396</Words>
  <Application>Microsoft Office PowerPoint</Application>
  <PresentationFormat>On-screen Show (4:3)</PresentationFormat>
  <Paragraphs>80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1_NewsPrint</vt:lpstr>
      <vt:lpstr>   Socially Responsible, Immediately Available , Low Cost Credit for Your Desired Employee Groups that Gets   Repaid via Payroll Deductions   </vt:lpstr>
      <vt:lpstr>Socially Responsible Payroll Deduction Employee Loans </vt:lpstr>
      <vt:lpstr>Advantages of Voluntary Benefits of Offering </vt:lpstr>
      <vt:lpstr> On-Line Immediate Access to Affordable Credit </vt:lpstr>
      <vt:lpstr>Plan Design Possibilities 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HR Strategy &amp; Operations Command Center   </dc:title>
  <dc:creator>Thomas</dc:creator>
  <cp:lastModifiedBy>Thomas</cp:lastModifiedBy>
  <cp:revision>5</cp:revision>
  <dcterms:created xsi:type="dcterms:W3CDTF">2015-04-19T19:32:55Z</dcterms:created>
  <dcterms:modified xsi:type="dcterms:W3CDTF">2016-05-12T21:40:53Z</dcterms:modified>
</cp:coreProperties>
</file>