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8" r:id="rId2"/>
    <p:sldId id="260" r:id="rId3"/>
    <p:sldId id="261" r:id="rId4"/>
    <p:sldId id="266" r:id="rId5"/>
    <p:sldId id="262" r:id="rId6"/>
    <p:sldId id="267" r:id="rId7"/>
    <p:sldId id="263" r:id="rId8"/>
    <p:sldId id="264" r:id="rId9"/>
    <p:sldId id="259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34" autoAdjust="0"/>
    <p:restoredTop sz="94671" autoAdjust="0"/>
  </p:normalViewPr>
  <p:slideViewPr>
    <p:cSldViewPr>
      <p:cViewPr varScale="1">
        <p:scale>
          <a:sx n="115" d="100"/>
          <a:sy n="115" d="100"/>
        </p:scale>
        <p:origin x="-69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76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D067D-BEF2-426B-81F9-FE3E2B3E3A69}" type="datetimeFigureOut">
              <a:rPr lang="en-US"/>
              <a:pPr>
                <a:defRPr/>
              </a:pPr>
              <a:t>3/1/16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DB7A8-D277-42D1-82B6-74F90CAABC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6825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C0C99-58F0-4BF5-95E9-E488B829C16E}" type="datetimeFigureOut">
              <a:rPr lang="en-US"/>
              <a:pPr>
                <a:defRPr/>
              </a:pPr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802523-358F-4956-BAFE-074304AF16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9916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29EE-C54D-47E0-805A-63AD6152F770}" type="datetimeFigureOut">
              <a:rPr lang="en-US"/>
              <a:pPr>
                <a:defRPr/>
              </a:pPr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1A163D-7029-464A-A56C-C6CBE361AB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8310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9FDAA6-AE7B-444C-9A46-E4DDAF451106}" type="datetimeFigureOut">
              <a:rPr lang="en-US"/>
              <a:pPr>
                <a:defRPr/>
              </a:pPr>
              <a:t>3/1/16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44CC8-C545-4255-BA8C-BB4CA66D67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3758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77875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/>
          <a:lstStyle>
            <a:lvl1pPr algn="l">
              <a:defRPr sz="54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7559B0-0783-4B8E-A5F7-E2A2ED525645}" type="datetimeFigureOut">
              <a:rPr lang="en-US"/>
              <a:pPr>
                <a:defRPr/>
              </a:pPr>
              <a:t>3/1/16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D9601-6AAB-468D-9AB3-9863532AF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006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155EF-AE9C-4DD5-91B8-96163ADAF69B}" type="datetimeFigureOut">
              <a:rPr lang="en-US"/>
              <a:pPr>
                <a:defRPr/>
              </a:pPr>
              <a:t>3/1/16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057B9-2A45-42D1-BDC2-57BD220CA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8791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7588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45025" y="1249363"/>
            <a:ext cx="3657600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697A-EF21-404A-9688-9EE0B6FF5D7B}" type="datetimeFigureOut">
              <a:rPr lang="en-US"/>
              <a:pPr>
                <a:defRPr/>
              </a:pPr>
              <a:t>3/1/16</a:t>
            </a:fld>
            <a:endParaRPr lang="en-US"/>
          </a:p>
        </p:txBody>
      </p:sp>
      <p:sp>
        <p:nvSpPr>
          <p:cNvPr id="1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6FD65-9DBE-4CFB-AC4A-75E6A2E10F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38977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7CE60-6107-4D54-8A78-55EEB02AB11C}" type="datetimeFigureOut">
              <a:rPr lang="en-US"/>
              <a:pPr>
                <a:defRPr/>
              </a:pPr>
              <a:t>3/1/16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958EF-FBC4-4653-B73A-BF881AF376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712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165D15-29D2-42E3-94C9-5662C963FE84}" type="datetimeFigureOut">
              <a:rPr lang="en-US"/>
              <a:pPr>
                <a:defRPr/>
              </a:pPr>
              <a:t>3/1/16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E42E1-D93F-4C04-8D58-0F919DA46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321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 rot="5400000">
            <a:off x="1677194" y="2515394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4809-8FD4-408D-8B84-D2F6C5ACF7CB}" type="datetimeFigureOut">
              <a:rPr lang="en-US"/>
              <a:pPr>
                <a:defRPr/>
              </a:pPr>
              <a:t>3/1/16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B898D-AE9F-4302-95AA-B32BC9E51D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785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>
            <a:normAutofit/>
          </a:bodyPr>
          <a:lstStyle>
            <a:lvl1pPr algn="l">
              <a:defRPr sz="5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776BF-DD6F-45DA-BA00-4CAED1AE6205}" type="datetimeFigureOut">
              <a:rPr lang="en-US"/>
              <a:pPr>
                <a:defRPr/>
              </a:pPr>
              <a:t>3/1/16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E2911D-0F75-4B6A-906C-D472DF54AF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34659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1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568EE3-E3BA-4448-ACD7-BE3F2DCD3B4C}" type="datetimeFigureOut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3/1/16</a:t>
            </a:fld>
            <a:endParaRPr lang="en-US"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0" y="6208713"/>
            <a:ext cx="4873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rgbClr val="303030">
                    <a:lumMod val="90000"/>
                    <a:lumOff val="10000"/>
                  </a:srgb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8013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prstClr val="black">
                    <a:lumMod val="85000"/>
                    <a:lumOff val="15000"/>
                  </a:prstClr>
                </a:solidFill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7D43800-E320-4D3C-AC56-9727B0174AE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875" y="6172200"/>
            <a:ext cx="7543800" cy="269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86567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400" kern="1200">
          <a:solidFill>
            <a:srgbClr val="26262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400">
          <a:solidFill>
            <a:srgbClr val="262626"/>
          </a:solidFill>
          <a:latin typeface="Impact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3725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3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tference@hrmdco.com" TargetMode="External"/><Relationship Id="rId3" Type="http://schemas.openxmlformats.org/officeDocument/2006/relationships/hyperlink" Target="http://www.hrmdco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914650"/>
          </a:xfrm>
        </p:spPr>
        <p:txBody>
          <a:bodyPr/>
          <a:lstStyle/>
          <a:p>
            <a:pPr algn="ctr" eaLnBrk="1" hangingPunct="1"/>
            <a:r>
              <a:rPr lang="en-US" altLang="en-US" sz="4800" b="1" dirty="0" smtClean="0"/>
              <a:t/>
            </a:r>
            <a:br>
              <a:rPr lang="en-US" altLang="en-US" sz="4800" b="1" dirty="0" smtClean="0"/>
            </a:br>
            <a:r>
              <a:rPr lang="en-US" altLang="en-US" sz="4800" b="1" dirty="0" smtClean="0"/>
              <a:t/>
            </a:r>
            <a:br>
              <a:rPr lang="en-US" altLang="en-US" sz="4800" b="1" dirty="0" smtClean="0"/>
            </a:br>
            <a:r>
              <a:rPr lang="en-US" altLang="en-US" sz="4000" b="1" dirty="0" smtClean="0">
                <a:solidFill>
                  <a:schemeClr val="bg1"/>
                </a:solidFill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</a:rPr>
            </a:br>
            <a:r>
              <a:rPr lang="en-US" altLang="en-US" sz="4000" b="1" dirty="0" smtClean="0">
                <a:solidFill>
                  <a:schemeClr val="bg1"/>
                </a:solidFill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</a:rPr>
            </a:br>
            <a:r>
              <a:rPr lang="en-US" altLang="en-US" sz="4000" b="1" dirty="0">
                <a:solidFill>
                  <a:schemeClr val="bg1"/>
                </a:solidFill>
              </a:rPr>
              <a:t/>
            </a:r>
            <a:br>
              <a:rPr lang="en-US" altLang="en-US" sz="4000" b="1" dirty="0">
                <a:solidFill>
                  <a:schemeClr val="bg1"/>
                </a:solidFill>
              </a:rPr>
            </a:br>
            <a:r>
              <a:rPr lang="en-US" altLang="en-US" sz="4000" b="1" dirty="0" smtClean="0">
                <a:solidFill>
                  <a:schemeClr val="bg1"/>
                </a:solidFill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</a:rPr>
            </a:br>
            <a:r>
              <a:rPr lang="en-US" altLang="en-US" sz="4000" b="1" dirty="0">
                <a:solidFill>
                  <a:schemeClr val="bg1"/>
                </a:solidFill>
              </a:rPr>
              <a:t/>
            </a:r>
            <a:br>
              <a:rPr lang="en-US" altLang="en-US" sz="4000" b="1" dirty="0">
                <a:solidFill>
                  <a:schemeClr val="bg1"/>
                </a:solidFill>
              </a:rPr>
            </a:br>
            <a:r>
              <a:rPr lang="en-US" altLang="en-US" sz="4000" b="1" dirty="0" smtClean="0">
                <a:solidFill>
                  <a:schemeClr val="bg1"/>
                </a:solidFill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</a:rPr>
            </a:br>
            <a:r>
              <a:rPr lang="en-US" altLang="en-US" sz="4000" b="1" dirty="0">
                <a:solidFill>
                  <a:schemeClr val="bg1"/>
                </a:solidFill>
              </a:rPr>
              <a:t/>
            </a:r>
            <a:br>
              <a:rPr lang="en-US" altLang="en-US" sz="4000" b="1" dirty="0">
                <a:solidFill>
                  <a:schemeClr val="bg1"/>
                </a:solidFill>
              </a:rPr>
            </a:br>
            <a:r>
              <a:rPr lang="en-US" altLang="en-US" sz="4000" b="1" dirty="0" smtClean="0">
                <a:solidFill>
                  <a:schemeClr val="bg1"/>
                </a:solidFill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</a:rPr>
            </a:br>
            <a:r>
              <a:rPr lang="en-US" altLang="en-US" sz="4000" b="1" dirty="0">
                <a:solidFill>
                  <a:schemeClr val="bg1"/>
                </a:solidFill>
              </a:rPr>
              <a:t/>
            </a:r>
            <a:br>
              <a:rPr lang="en-US" altLang="en-US" sz="4000" b="1" dirty="0">
                <a:solidFill>
                  <a:schemeClr val="bg1"/>
                </a:solidFill>
              </a:rPr>
            </a:br>
            <a:r>
              <a:rPr lang="en-US" altLang="en-US" sz="4000" b="1" dirty="0" smtClean="0">
                <a:solidFill>
                  <a:schemeClr val="bg1"/>
                </a:solidFill>
              </a:rPr>
              <a:t/>
            </a:r>
            <a:br>
              <a:rPr lang="en-US" altLang="en-US" sz="4000" b="1" dirty="0" smtClean="0">
                <a:solidFill>
                  <a:schemeClr val="bg1"/>
                </a:solidFill>
              </a:rPr>
            </a:br>
            <a:r>
              <a:rPr lang="en-US" sz="4000" b="1" dirty="0" smtClean="0">
                <a:solidFill>
                  <a:schemeClr val="bg1"/>
                </a:solidFill>
              </a:rPr>
              <a:t>“</a:t>
            </a:r>
            <a:r>
              <a:rPr lang="en-US" sz="4000" b="1" dirty="0">
                <a:solidFill>
                  <a:schemeClr val="bg1"/>
                </a:solidFill>
              </a:rPr>
              <a:t>Commitment-Based Management” Tool </a:t>
            </a:r>
            <a:r>
              <a:rPr lang="en-US" sz="4000" b="1" dirty="0" smtClean="0">
                <a:solidFill>
                  <a:schemeClr val="bg1"/>
                </a:solidFill>
              </a:rPr>
              <a:t>to Capture </a:t>
            </a:r>
            <a:r>
              <a:rPr lang="en-US" sz="4000" b="1" dirty="0">
                <a:solidFill>
                  <a:schemeClr val="bg1"/>
                </a:solidFill>
              </a:rPr>
              <a:t>Work Agreements and </a:t>
            </a:r>
            <a:r>
              <a:rPr lang="en-US" sz="4000" b="1" dirty="0" smtClean="0">
                <a:solidFill>
                  <a:schemeClr val="bg1"/>
                </a:solidFill>
              </a:rPr>
              <a:t>Create Transparent </a:t>
            </a:r>
            <a:r>
              <a:rPr lang="en-US" sz="4000" b="1" dirty="0">
                <a:solidFill>
                  <a:schemeClr val="bg1"/>
                </a:solidFill>
              </a:rPr>
              <a:t>Accountability for Managing All Sizes of Work Projects</a:t>
            </a:r>
            <a:r>
              <a:rPr lang="en-US" altLang="en-US" sz="4800" b="1" dirty="0" smtClean="0"/>
              <a:t/>
            </a:r>
            <a:br>
              <a:rPr lang="en-US" altLang="en-US" sz="4800" b="1" dirty="0" smtClean="0"/>
            </a:br>
            <a:r>
              <a:rPr lang="en-US" altLang="en-US" sz="4800" dirty="0" smtClean="0"/>
              <a:t/>
            </a:r>
            <a:br>
              <a:rPr lang="en-US" altLang="en-US" sz="4800" dirty="0" smtClean="0"/>
            </a:br>
            <a:endParaRPr lang="en-US" altLang="en-US" sz="4800" dirty="0" smtClean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8686800" cy="2971800"/>
          </a:xfrm>
        </p:spPr>
        <p:txBody>
          <a:bodyPr rtlCol="0">
            <a:normAutofit fontScale="47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solidFill>
                  <a:schemeClr val="tx1"/>
                </a:solidFill>
              </a:rPr>
              <a:t>HR </a:t>
            </a:r>
            <a:r>
              <a:rPr lang="en-US" sz="5100" dirty="0" smtClean="0">
                <a:solidFill>
                  <a:schemeClr val="tx1"/>
                </a:solidFill>
              </a:rPr>
              <a:t>Specialty Products &amp; Services Catalogue Executive </a:t>
            </a:r>
            <a:r>
              <a:rPr lang="en-US" sz="5100" dirty="0">
                <a:solidFill>
                  <a:schemeClr val="tx1"/>
                </a:solidFill>
              </a:rPr>
              <a:t>Summary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5100" dirty="0">
                <a:solidFill>
                  <a:schemeClr val="tx1"/>
                </a:solidFill>
              </a:rPr>
              <a:t>A No Frills Distillation of Vendor’s Marketing Collateral 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Thomas A Ference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President &amp; CEO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Human Resources Mining &amp; Distribution Co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b="1" dirty="0">
                <a:solidFill>
                  <a:schemeClr val="tx1"/>
                </a:solidFill>
              </a:rPr>
              <a:t>Locating, Validating and Accelerating HR  Innovation 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 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Office: 219-662-0201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Cell: 630-240-2583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Fax: 219-661-0236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e-mail: </a:t>
            </a:r>
            <a:r>
              <a:rPr lang="en-US" u="sng" dirty="0">
                <a:solidFill>
                  <a:schemeClr val="tx1"/>
                </a:solidFill>
                <a:hlinkClick r:id="rId2"/>
              </a:rPr>
              <a:t>tference@hrmdco.com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chemeClr val="tx1"/>
                </a:solidFill>
              </a:rPr>
              <a:t>Website: </a:t>
            </a:r>
            <a:r>
              <a:rPr lang="en-US" u="sng" dirty="0">
                <a:solidFill>
                  <a:schemeClr val="tx1"/>
                </a:solidFill>
                <a:hlinkClick r:id="rId3"/>
              </a:rPr>
              <a:t>www.hrmdco.com</a:t>
            </a:r>
            <a:endParaRPr lang="en-US" dirty="0">
              <a:solidFill>
                <a:schemeClr val="tx1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028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33400"/>
            <a:ext cx="9144000" cy="8382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“Commitment-Based Management” </a:t>
            </a:r>
            <a:r>
              <a:rPr lang="en-US" sz="3200" b="1" dirty="0" smtClean="0">
                <a:solidFill>
                  <a:schemeClr val="tx1"/>
                </a:solidFill>
              </a:rPr>
              <a:t>Tool for Creating Transparency Around Work Projects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543800" cy="4876800"/>
          </a:xfrm>
        </p:spPr>
        <p:txBody>
          <a:bodyPr/>
          <a:lstStyle/>
          <a:p>
            <a:r>
              <a:rPr lang="en-US" sz="2200" dirty="0" smtClean="0"/>
              <a:t>Work assignment execution </a:t>
            </a:r>
            <a:r>
              <a:rPr lang="en-US" sz="2200" dirty="0"/>
              <a:t>failures are most often caused by communication breakdowns.  </a:t>
            </a:r>
            <a:endParaRPr lang="en-US" sz="2200" dirty="0" smtClean="0"/>
          </a:p>
          <a:p>
            <a:r>
              <a:rPr lang="en-US" sz="2200" dirty="0" smtClean="0"/>
              <a:t>Formal </a:t>
            </a:r>
            <a:r>
              <a:rPr lang="en-US" sz="2200" dirty="0"/>
              <a:t>project management tools are appropriate for only large and complex </a:t>
            </a:r>
            <a:r>
              <a:rPr lang="en-US" sz="2200" dirty="0" smtClean="0"/>
              <a:t>projects.</a:t>
            </a:r>
          </a:p>
          <a:p>
            <a:r>
              <a:rPr lang="en-US" sz="2200" dirty="0" smtClean="0"/>
              <a:t>Current the </a:t>
            </a:r>
            <a:r>
              <a:rPr lang="en-US" sz="2200" dirty="0"/>
              <a:t>social media and email tools usually used for work group collaboration lack sufficient structure around the ongoing task-related dialogue to quickly identify who is doing what, where the work stands, and who has the ball.  </a:t>
            </a:r>
            <a:endParaRPr lang="en-US" sz="2200" dirty="0" smtClean="0"/>
          </a:p>
          <a:p>
            <a:r>
              <a:rPr lang="en-US" sz="2200" dirty="0" smtClean="0"/>
              <a:t>Instead, this software tool is based </a:t>
            </a:r>
            <a:r>
              <a:rPr lang="en-US" sz="2200" dirty="0"/>
              <a:t>on the</a:t>
            </a:r>
            <a:r>
              <a:rPr lang="en-US" sz="2200" dirty="0" smtClean="0"/>
              <a:t> </a:t>
            </a:r>
            <a:r>
              <a:rPr lang="en-US" sz="2200" dirty="0" smtClean="0"/>
              <a:t>p</a:t>
            </a:r>
            <a:r>
              <a:rPr lang="en-US" sz="2200" dirty="0" smtClean="0"/>
              <a:t>atented </a:t>
            </a:r>
            <a:r>
              <a:rPr lang="en-US" sz="2200" dirty="0"/>
              <a:t>principles of “Commitment Based Management” as developed by social scientists over the last 50 </a:t>
            </a:r>
            <a:r>
              <a:rPr lang="en-US" sz="2200" dirty="0" smtClean="0"/>
              <a:t>years.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476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4" y="685800"/>
            <a:ext cx="9067800" cy="6858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“Commitment-Based Management” </a:t>
            </a:r>
            <a:r>
              <a:rPr lang="en-US" sz="3200" b="1" dirty="0" smtClean="0">
                <a:solidFill>
                  <a:schemeClr val="tx1"/>
                </a:solidFill>
              </a:rPr>
              <a:t>Tool for Creating Transparency Around Work Projects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4800600"/>
          </a:xfrm>
        </p:spPr>
        <p:txBody>
          <a:bodyPr/>
          <a:lstStyle/>
          <a:p>
            <a:endParaRPr lang="en-US" dirty="0" smtClean="0"/>
          </a:p>
          <a:p>
            <a:r>
              <a:rPr lang="en-US" sz="2200" dirty="0"/>
              <a:t>It combines task management with relationship management by recording the two way conversations between the parties</a:t>
            </a:r>
            <a:r>
              <a:rPr lang="en-US" sz="2200" dirty="0" smtClean="0"/>
              <a:t> starting with the initial request on </a:t>
            </a:r>
            <a:r>
              <a:rPr lang="en-US" sz="2200" dirty="0"/>
              <a:t>through work completion while keeping a contextual record of </a:t>
            </a:r>
            <a:r>
              <a:rPr lang="en-US" sz="2200" dirty="0" smtClean="0"/>
              <a:t>commitments. </a:t>
            </a:r>
            <a:endParaRPr lang="en-US" sz="2200" dirty="0" smtClean="0"/>
          </a:p>
          <a:p>
            <a:r>
              <a:rPr lang="en-US" sz="2200" dirty="0" smtClean="0"/>
              <a:t>It </a:t>
            </a:r>
            <a:r>
              <a:rPr lang="en-US" sz="2200" dirty="0"/>
              <a:t>shows who will do what by when, identifies who’s on point for the next action, tracks current status and records the closed-loop deliveries. </a:t>
            </a:r>
          </a:p>
          <a:p>
            <a:r>
              <a:rPr lang="en-US" sz="2200" dirty="0"/>
              <a:t> The system  shows clear agreements between requesters/managers and their assigned performers. </a:t>
            </a:r>
            <a:endParaRPr lang="en-US" sz="22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sz="2200" dirty="0"/>
              <a:t>The </a:t>
            </a:r>
            <a:r>
              <a:rPr lang="en-US" sz="2200" dirty="0" smtClean="0"/>
              <a:t>results are </a:t>
            </a:r>
            <a:r>
              <a:rPr lang="en-US" sz="2200" dirty="0"/>
              <a:t>a </a:t>
            </a:r>
            <a:r>
              <a:rPr lang="en-US" sz="2200" dirty="0" smtClean="0"/>
              <a:t>transparently-managed </a:t>
            </a:r>
            <a:r>
              <a:rPr lang="en-US" sz="2200" dirty="0"/>
              <a:t>work product accompanied by a visible audit trail of the ongoing dialogue that can be further analyzed for any anomalies that cause less-than-optimal work </a:t>
            </a:r>
            <a:r>
              <a:rPr lang="en-US" sz="2200" dirty="0" smtClean="0"/>
              <a:t>processes and</a:t>
            </a:r>
            <a:r>
              <a:rPr lang="en-US" sz="2200" dirty="0" smtClean="0"/>
              <a:t> </a:t>
            </a:r>
            <a:r>
              <a:rPr lang="en-US" sz="2200" dirty="0" smtClean="0"/>
              <a:t>having</a:t>
            </a:r>
            <a:r>
              <a:rPr lang="en-US" sz="2200" dirty="0" smtClean="0"/>
              <a:t> </a:t>
            </a:r>
            <a:r>
              <a:rPr lang="en-US" sz="2200" dirty="0" smtClean="0"/>
              <a:t>a culture </a:t>
            </a:r>
            <a:r>
              <a:rPr lang="en-US" sz="2200" dirty="0"/>
              <a:t>built around </a:t>
            </a:r>
            <a:r>
              <a:rPr lang="en-US" sz="2200" dirty="0" smtClean="0"/>
              <a:t>accountability </a:t>
            </a:r>
            <a:r>
              <a:rPr lang="en-US" sz="2200" dirty="0"/>
              <a:t>and trust</a:t>
            </a:r>
            <a:r>
              <a:rPr lang="en-US" sz="2000" dirty="0"/>
              <a:t>.</a:t>
            </a:r>
          </a:p>
          <a:p>
            <a:endParaRPr lang="en-US" sz="2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7732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50" y="1066800"/>
            <a:ext cx="7783805" cy="48767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5008" y="6172200"/>
            <a:ext cx="81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From “Conversations for Action and Collected Essays” by Dr. Fernando Flores</a:t>
            </a:r>
            <a:endParaRPr lang="en-US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524000" y="424119"/>
            <a:ext cx="6098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Commitment-Based Management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7273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87"/>
            <a:ext cx="9067800" cy="838200"/>
          </a:xfrm>
        </p:spPr>
        <p:txBody>
          <a:bodyPr/>
          <a:lstStyle/>
          <a:p>
            <a:pPr algn="ctr"/>
            <a:r>
              <a:rPr lang="en-US" sz="3200" dirty="0" smtClean="0"/>
              <a:t>9-Part Business Execution System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71600"/>
            <a:ext cx="7543800" cy="4953000"/>
          </a:xfrm>
        </p:spPr>
        <p:txBody>
          <a:bodyPr/>
          <a:lstStyle/>
          <a:p>
            <a:pPr>
              <a:lnSpc>
                <a:spcPts val="2000"/>
              </a:lnSpc>
            </a:pPr>
            <a:r>
              <a:rPr lang="en-US" sz="2800" dirty="0"/>
              <a:t>Set up for success</a:t>
            </a:r>
          </a:p>
          <a:p>
            <a:pPr marL="796925" lvl="1" indent="-342900">
              <a:lnSpc>
                <a:spcPts val="2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000" dirty="0"/>
              <a:t>Goals driven</a:t>
            </a:r>
          </a:p>
          <a:p>
            <a:pPr marL="796925" lvl="1" indent="-342900">
              <a:lnSpc>
                <a:spcPts val="2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000" dirty="0"/>
              <a:t>Clear requests</a:t>
            </a:r>
          </a:p>
          <a:p>
            <a:pPr marL="796925" lvl="1" indent="-342900">
              <a:lnSpc>
                <a:spcPts val="2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000" dirty="0"/>
              <a:t>Explicit engagement</a:t>
            </a:r>
          </a:p>
          <a:p>
            <a:pPr marL="796925" lvl="1" indent="-342900">
              <a:lnSpc>
                <a:spcPts val="2000"/>
              </a:lnSpc>
              <a:spcBef>
                <a:spcPct val="50000"/>
              </a:spcBef>
              <a:buFont typeface="+mj-lt"/>
              <a:buAutoNum type="arabicPeriod"/>
            </a:pPr>
            <a:r>
              <a:rPr lang="en-US" sz="2000" dirty="0"/>
              <a:t>Negotiated agreements =&gt; Accountability</a:t>
            </a:r>
            <a:endParaRPr lang="en-US" sz="2400" dirty="0"/>
          </a:p>
          <a:p>
            <a:pPr>
              <a:lnSpc>
                <a:spcPts val="2000"/>
              </a:lnSpc>
            </a:pPr>
            <a:r>
              <a:rPr lang="en-US" sz="2800" dirty="0"/>
              <a:t>Follow through</a:t>
            </a:r>
          </a:p>
          <a:p>
            <a:pPr marL="796925" lvl="1" indent="-342900">
              <a:lnSpc>
                <a:spcPts val="2000"/>
              </a:lnSpc>
              <a:spcBef>
                <a:spcPct val="50000"/>
              </a:spcBef>
              <a:buFont typeface="+mj-lt"/>
              <a:buAutoNum type="arabicPeriod" startAt="5"/>
            </a:pPr>
            <a:r>
              <a:rPr lang="en-US" sz="2000" dirty="0"/>
              <a:t>Dialog thread during delivery (workflow shows who’s got the ball</a:t>
            </a:r>
            <a:r>
              <a:rPr lang="en-US" sz="2000" dirty="0" smtClean="0"/>
              <a:t>)</a:t>
            </a:r>
          </a:p>
          <a:p>
            <a:pPr marL="796925" lvl="1" indent="-342900">
              <a:lnSpc>
                <a:spcPts val="2000"/>
              </a:lnSpc>
              <a:spcBef>
                <a:spcPct val="50000"/>
              </a:spcBef>
              <a:buFont typeface="+mj-lt"/>
              <a:buAutoNum type="arabicPeriod" startAt="5"/>
            </a:pPr>
            <a:r>
              <a:rPr lang="en-US" sz="2000" dirty="0" smtClean="0"/>
              <a:t> </a:t>
            </a:r>
            <a:r>
              <a:rPr lang="en-US" sz="2000" dirty="0"/>
              <a:t>Real time visibility into progress (performer reports status)</a:t>
            </a:r>
          </a:p>
          <a:p>
            <a:pPr marL="796925" lvl="1" indent="-342900">
              <a:lnSpc>
                <a:spcPts val="2000"/>
              </a:lnSpc>
              <a:spcBef>
                <a:spcPct val="50000"/>
              </a:spcBef>
              <a:buFont typeface="+mj-lt"/>
              <a:buAutoNum type="arabicPeriod" startAt="5"/>
            </a:pPr>
            <a:r>
              <a:rPr lang="en-US" sz="2000" dirty="0"/>
              <a:t>Explicit delivery and assessment (performance improvement)</a:t>
            </a:r>
          </a:p>
          <a:p>
            <a:pPr>
              <a:lnSpc>
                <a:spcPts val="2000"/>
              </a:lnSpc>
            </a:pPr>
            <a:r>
              <a:rPr lang="en-US" sz="2800" dirty="0"/>
              <a:t>Feedback to learn from</a:t>
            </a:r>
          </a:p>
          <a:p>
            <a:pPr marL="796925" lvl="1" indent="-342900">
              <a:lnSpc>
                <a:spcPts val="2000"/>
              </a:lnSpc>
              <a:spcBef>
                <a:spcPct val="50000"/>
              </a:spcBef>
              <a:buFont typeface="+mj-lt"/>
              <a:buAutoNum type="arabicPeriod" startAt="8"/>
            </a:pPr>
            <a:r>
              <a:rPr lang="en-US" sz="2000" dirty="0"/>
              <a:t>Scorecards/batting averages/metrics (resource and network analysis)</a:t>
            </a:r>
          </a:p>
          <a:p>
            <a:pPr marL="796925" lvl="1" indent="-342900">
              <a:lnSpc>
                <a:spcPts val="2000"/>
              </a:lnSpc>
              <a:spcBef>
                <a:spcPct val="50000"/>
              </a:spcBef>
              <a:buFont typeface="+mj-lt"/>
              <a:buAutoNum type="arabicPeriod" startAt="8"/>
            </a:pPr>
            <a:r>
              <a:rPr lang="en-US" sz="2000" dirty="0"/>
              <a:t>History archive of completed tasks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0795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31" y="152400"/>
            <a:ext cx="9144000" cy="685800"/>
          </a:xfrm>
        </p:spPr>
        <p:txBody>
          <a:bodyPr/>
          <a:lstStyle/>
          <a:p>
            <a:pPr algn="ctr"/>
            <a:r>
              <a:rPr lang="en-US" sz="3100" dirty="0"/>
              <a:t>F</a:t>
            </a:r>
            <a:r>
              <a:rPr lang="en-US" sz="3100" dirty="0" smtClean="0"/>
              <a:t>ormulating </a:t>
            </a:r>
            <a:r>
              <a:rPr lang="en-US" sz="3100" dirty="0"/>
              <a:t>a T</a:t>
            </a:r>
            <a:r>
              <a:rPr lang="en-US" sz="3100" dirty="0" smtClean="0"/>
              <a:t>ask /Commitment </a:t>
            </a:r>
            <a:r>
              <a:rPr lang="en-US" sz="3100" dirty="0"/>
              <a:t>R</a:t>
            </a:r>
            <a:r>
              <a:rPr lang="en-US" sz="3100" dirty="0" smtClean="0"/>
              <a:t>equest of  Someone</a:t>
            </a:r>
            <a:endParaRPr lang="en-US" sz="31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838200"/>
            <a:ext cx="7543800" cy="53229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0" y="853858"/>
            <a:ext cx="1313639" cy="477054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sz="500" dirty="0" smtClean="0"/>
              <a:t>                                                                      </a:t>
            </a:r>
          </a:p>
          <a:p>
            <a:endParaRPr lang="en-US" sz="500" dirty="0"/>
          </a:p>
          <a:p>
            <a:r>
              <a:rPr lang="en-US" sz="500" dirty="0" smtClean="0"/>
              <a:t>      </a:t>
            </a:r>
          </a:p>
          <a:p>
            <a:r>
              <a:rPr lang="en-US" sz="500" dirty="0" smtClean="0"/>
              <a:t>                                                                            </a:t>
            </a:r>
          </a:p>
          <a:p>
            <a:endParaRPr lang="en-US" sz="5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020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90600"/>
            <a:ext cx="7543800" cy="51054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81000"/>
            <a:ext cx="9067800" cy="533400"/>
          </a:xfrm>
        </p:spPr>
        <p:txBody>
          <a:bodyPr/>
          <a:lstStyle/>
          <a:p>
            <a:pPr algn="ctr"/>
            <a:r>
              <a:rPr lang="en-US" sz="3200" dirty="0"/>
              <a:t>T</a:t>
            </a:r>
            <a:r>
              <a:rPr lang="en-US" sz="3200" dirty="0" smtClean="0"/>
              <a:t>racking </a:t>
            </a:r>
            <a:r>
              <a:rPr lang="en-US" sz="3200" dirty="0"/>
              <a:t>the </a:t>
            </a:r>
            <a:r>
              <a:rPr lang="en-US" sz="3200" dirty="0" smtClean="0"/>
              <a:t>Back </a:t>
            </a:r>
            <a:r>
              <a:rPr lang="en-US" sz="3200" dirty="0"/>
              <a:t>and </a:t>
            </a:r>
            <a:r>
              <a:rPr lang="en-US" sz="3200" dirty="0" smtClean="0"/>
              <a:t>Forth </a:t>
            </a:r>
            <a:r>
              <a:rPr lang="en-US" sz="3200" dirty="0"/>
              <a:t>A</a:t>
            </a:r>
            <a:r>
              <a:rPr lang="en-US" sz="3200" dirty="0" smtClean="0"/>
              <a:t>ction </a:t>
            </a:r>
            <a:r>
              <a:rPr lang="en-US" sz="3200" dirty="0"/>
              <a:t>D</a:t>
            </a:r>
            <a:r>
              <a:rPr lang="en-US" sz="3200" dirty="0" smtClean="0"/>
              <a:t>ialog </a:t>
            </a:r>
            <a:endParaRPr lang="en-US" sz="3200" dirty="0"/>
          </a:p>
        </p:txBody>
      </p:sp>
      <p:pic>
        <p:nvPicPr>
          <p:cNvPr id="6" name="Picture 5" descr="Screen Shot 2016-02-26 at 10.16.25 A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14400"/>
            <a:ext cx="7543800" cy="5188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1857949"/>
            <a:ext cx="152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2000" y="914400"/>
            <a:ext cx="1447800" cy="369332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9713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0"/>
            <a:ext cx="9144000" cy="609600"/>
          </a:xfrm>
        </p:spPr>
        <p:txBody>
          <a:bodyPr/>
          <a:lstStyle/>
          <a:p>
            <a:pPr algn="ctr"/>
            <a:r>
              <a:rPr lang="en-US" sz="3200" dirty="0" smtClean="0"/>
              <a:t>Tracking Commitments- Due From Me, Due From Others, All Active</a:t>
            </a:r>
            <a:r>
              <a:rPr lang="en-US" sz="3200" dirty="0" smtClean="0"/>
              <a:t>,</a:t>
            </a:r>
            <a:r>
              <a:rPr lang="en-US" sz="3200" dirty="0" smtClean="0"/>
              <a:t>  All</a:t>
            </a:r>
            <a:r>
              <a:rPr lang="en-US" sz="3200" dirty="0" smtClean="0"/>
              <a:t> </a:t>
            </a:r>
            <a:r>
              <a:rPr lang="en-US" sz="3200" dirty="0" smtClean="0"/>
              <a:t>Closed </a:t>
            </a:r>
            <a:r>
              <a:rPr lang="en-US" sz="3200" dirty="0"/>
              <a:t> 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447800"/>
            <a:ext cx="7543800" cy="4648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1" y="1491734"/>
            <a:ext cx="1295400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698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914400" y="457200"/>
            <a:ext cx="6781800" cy="685800"/>
          </a:xfrm>
        </p:spPr>
        <p:txBody>
          <a:bodyPr/>
          <a:lstStyle/>
          <a:p>
            <a:pPr algn="ctr" eaLnBrk="1" hangingPunct="1"/>
            <a:r>
              <a:rPr lang="en-US" altLang="en-US" sz="3200" dirty="0" smtClean="0"/>
              <a:t>Next Steps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0"/>
            <a:ext cx="7543800" cy="4876800"/>
          </a:xfrm>
        </p:spPr>
        <p:txBody>
          <a:bodyPr rtlCol="0"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This product/service is contained in the HR Specialty Products &amp; Services Catalogue</a:t>
            </a:r>
            <a:r>
              <a:rPr lang="en-US" dirty="0" smtClean="0"/>
              <a:t>™. 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Operational </a:t>
            </a:r>
            <a:r>
              <a:rPr lang="en-US" dirty="0"/>
              <a:t>level details about this particular service provider can be obtained in conference with the </a:t>
            </a:r>
            <a:r>
              <a:rPr lang="en-US" dirty="0" smtClean="0"/>
              <a:t>vendor.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The </a:t>
            </a:r>
            <a:r>
              <a:rPr lang="en-US" dirty="0"/>
              <a:t>HR Mining &amp;Distribution Co. is an independent and contracted representative of the </a:t>
            </a:r>
            <a:r>
              <a:rPr lang="en-US" dirty="0" smtClean="0"/>
              <a:t>vendor.</a:t>
            </a:r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Upon </a:t>
            </a:r>
            <a:r>
              <a:rPr lang="en-US" dirty="0"/>
              <a:t>your request, we will arrange for an introduction that can range from a simple, quick conference call to a services overview / system </a:t>
            </a:r>
            <a:r>
              <a:rPr lang="en-US" dirty="0" smtClean="0"/>
              <a:t>demo.  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Tom </a:t>
            </a:r>
            <a:r>
              <a:rPr lang="en-US" dirty="0"/>
              <a:t>Ference 219-662-0201 (Chicagoland area) or </a:t>
            </a:r>
            <a:r>
              <a:rPr lang="en-US" dirty="0" err="1"/>
              <a:t>tference@</a:t>
            </a:r>
            <a:r>
              <a:rPr lang="en-US" dirty="0" err="1" smtClean="0"/>
              <a:t>hrmdco.com</a:t>
            </a:r>
            <a:r>
              <a:rPr lang="en-US" dirty="0" smtClean="0"/>
              <a:t>. </a:t>
            </a:r>
            <a:endParaRPr lang="en-US" dirty="0"/>
          </a:p>
          <a:p>
            <a:pPr marL="274320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Thank </a:t>
            </a:r>
            <a:r>
              <a:rPr lang="en-US" dirty="0"/>
              <a:t>you for your potential interest in this fresh </a:t>
            </a:r>
            <a:r>
              <a:rPr lang="en-US" dirty="0" smtClean="0"/>
              <a:t>thinking.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28430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584</Words>
  <Application>Microsoft Macintosh PowerPoint</Application>
  <PresentationFormat>On-screen Show (4:3)</PresentationFormat>
  <Paragraphs>54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1_NewsPrint</vt:lpstr>
      <vt:lpstr>            “Commitment-Based Management” Tool to Capture Work Agreements and Create Transparent Accountability for Managing All Sizes of Work Projects  </vt:lpstr>
      <vt:lpstr>“Commitment-Based Management” Tool for Creating Transparency Around Work Projects </vt:lpstr>
      <vt:lpstr>“Commitment-Based Management” Tool for Creating Transparency Around Work Projects </vt:lpstr>
      <vt:lpstr>Slide 4</vt:lpstr>
      <vt:lpstr>9-Part Business Execution System</vt:lpstr>
      <vt:lpstr>Formulating a Task /Commitment Request of  Someone</vt:lpstr>
      <vt:lpstr>Tracking the Back and Forth Action Dialog </vt:lpstr>
      <vt:lpstr>Tracking Commitments- Due From Me, Due From Others, All Active,  All Closed  </vt:lpstr>
      <vt:lpstr>Next Steps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HR Strategy &amp; Operations Command Center   </dc:title>
  <dc:creator>Thomas</dc:creator>
  <cp:lastModifiedBy>David Arella User</cp:lastModifiedBy>
  <cp:revision>9</cp:revision>
  <dcterms:created xsi:type="dcterms:W3CDTF">2016-03-01T21:31:50Z</dcterms:created>
  <dcterms:modified xsi:type="dcterms:W3CDTF">2016-03-01T22:20:07Z</dcterms:modified>
</cp:coreProperties>
</file>