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9" r:id="rId3"/>
    <p:sldId id="260" r:id="rId4"/>
    <p:sldId id="278" r:id="rId5"/>
    <p:sldId id="276" r:id="rId6"/>
    <p:sldId id="277" r:id="rId7"/>
    <p:sldId id="279" r:id="rId8"/>
    <p:sldId id="272" r:id="rId9"/>
    <p:sldId id="268" r:id="rId10"/>
    <p:sldId id="25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B9941-9444-4E6D-B9A1-36161037B799}" type="datetimeFigureOut">
              <a:rPr lang="en-US" smtClean="0"/>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DC00C-FEDC-496B-A200-E857CBEAF3C5}" type="slidenum">
              <a:rPr lang="en-US" smtClean="0"/>
              <a:t>‹#›</a:t>
            </a:fld>
            <a:endParaRPr lang="en-US"/>
          </a:p>
        </p:txBody>
      </p:sp>
    </p:spTree>
    <p:extLst>
      <p:ext uri="{BB962C8B-B14F-4D97-AF65-F5344CB8AC3E}">
        <p14:creationId xmlns:p14="http://schemas.microsoft.com/office/powerpoint/2010/main" val="272255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4" name="Shape 6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RFP Notes:</a:t>
            </a:r>
          </a:p>
          <a:p>
            <a:pPr lvl="0" rtl="0">
              <a:spcBef>
                <a:spcPts val="0"/>
              </a:spcBef>
              <a:buNone/>
            </a:pPr>
            <a:endParaRPr/>
          </a:p>
          <a:p>
            <a:pPr lvl="0" rtl="0">
              <a:spcBef>
                <a:spcPts val="0"/>
              </a:spcBef>
              <a:buNone/>
            </a:pPr>
            <a:r>
              <a:rPr lang="en"/>
              <a:t>1.5 - Technical requirements - KOEO allows for transmission of data breath by breath.  All that is needed is internet connectivity.</a:t>
            </a:r>
          </a:p>
          <a:p>
            <a:pPr lvl="0" rtl="0">
              <a:spcBef>
                <a:spcPts val="0"/>
              </a:spcBef>
              <a:buNone/>
            </a:pPr>
            <a:r>
              <a:rPr lang="en"/>
              <a:t>3 - Resources and Support:</a:t>
            </a:r>
          </a:p>
          <a:p>
            <a:pPr lvl="0" rtl="0">
              <a:spcBef>
                <a:spcPts val="0"/>
              </a:spcBef>
              <a:buNone/>
            </a:pPr>
            <a:r>
              <a:rPr lang="en"/>
              <a:t>Scoping of plan, marketing to associates, rollout meetings, Doctor messaging on sleep health, newsletter, exception reporting, Dedicated Account Management, KPI reporting, business reviews, compliance alerts, direct phone support with a secondary backup, client and participant portal, CME recert THR, physician support via telehealth platform (to participant and CME as needed), RT support via telehealth platform, medical escalation support, sleep coaching support.  All done via HIPAA protected and compliant platform.</a:t>
            </a:r>
          </a:p>
          <a:p>
            <a:pPr lvl="0" rtl="0">
              <a:spcBef>
                <a:spcPts val="0"/>
              </a:spcBef>
              <a:buNone/>
            </a:pPr>
            <a:endParaRPr/>
          </a:p>
          <a:p>
            <a:pPr lvl="0" rtl="0">
              <a:spcBef>
                <a:spcPts val="0"/>
              </a:spcBef>
              <a:buNone/>
            </a:pPr>
            <a:r>
              <a:rPr lang="en"/>
              <a:t>The patient has a right to protection of PHI, and KOEO stores and owns their medical information.</a:t>
            </a:r>
          </a:p>
          <a:p>
            <a:pPr lvl="0" rtl="0">
              <a:spcBef>
                <a:spcPts val="0"/>
              </a:spcBef>
              <a:buNone/>
            </a:pPr>
            <a:endParaRPr/>
          </a:p>
          <a:p>
            <a:pPr lvl="0" rtl="0">
              <a:spcBef>
                <a:spcPts val="0"/>
              </a:spcBef>
              <a:buNone/>
            </a:pPr>
            <a:r>
              <a:rPr lang="en"/>
              <a:t>4 - Service:</a:t>
            </a:r>
          </a:p>
          <a:p>
            <a:pPr lvl="0" rtl="0">
              <a:spcBef>
                <a:spcPts val="0"/>
              </a:spcBef>
              <a:buNone/>
            </a:pPr>
            <a:r>
              <a:rPr lang="en"/>
              <a:t>Responding to requests - 24/7 coverage via account management.  SLA for sleep coaches, respond within 24hrs of request.</a:t>
            </a:r>
          </a:p>
          <a:p>
            <a:pPr lvl="0" rtl="0">
              <a:spcBef>
                <a:spcPts val="0"/>
              </a:spcBef>
              <a:buNone/>
            </a:pPr>
            <a:r>
              <a:rPr lang="en"/>
              <a:t>Scheduling and coordinating - Scoping thru account management, to work within FedEx associates’ schedules.  We build around the participant’s schedule.  Example:  Right time to call, text, chat.  Automatic supply replenishment, notification of delays/issues directly to participant and FedEx, phone numbers to the associate and FedEx to contact for troubleshooting, 2yr. warranty against defects for therapy device.</a:t>
            </a:r>
          </a:p>
          <a:p>
            <a:pPr lvl="0" rtl="0">
              <a:spcBef>
                <a:spcPts val="0"/>
              </a:spcBef>
              <a:buNone/>
            </a:pPr>
            <a:r>
              <a:rPr lang="en"/>
              <a:t>SLA actuals:</a:t>
            </a:r>
          </a:p>
          <a:p>
            <a:pPr lvl="0" rtl="0">
              <a:spcBef>
                <a:spcPts val="0"/>
              </a:spcBef>
              <a:buNone/>
            </a:pPr>
            <a:r>
              <a:rPr lang="en"/>
              <a:t>Testing and Treatment - 12-18hrs via teleclinic, 5 days via mail home (provided timely return of sleep testing device)</a:t>
            </a:r>
          </a:p>
          <a:p>
            <a:pPr lvl="0" rtl="0">
              <a:spcBef>
                <a:spcPts val="0"/>
              </a:spcBef>
              <a:buNone/>
            </a:pPr>
            <a:r>
              <a:rPr lang="en"/>
              <a:t>Education and Training at treatment intitiation - 1hr of training and education + continuous ongoing support</a:t>
            </a:r>
          </a:p>
          <a:p>
            <a:pPr lvl="0" rtl="0">
              <a:spcBef>
                <a:spcPts val="0"/>
              </a:spcBef>
              <a:buNone/>
            </a:pPr>
            <a:r>
              <a:rPr lang="en"/>
              <a:t>Care Mgt. response time - within 1hr.</a:t>
            </a:r>
          </a:p>
          <a:p>
            <a:pPr lvl="0" rtl="0">
              <a:spcBef>
                <a:spcPts val="0"/>
              </a:spcBef>
              <a:buNone/>
            </a:pPr>
            <a:r>
              <a:rPr lang="en"/>
              <a:t>Account Management response time - within 24hrs.</a:t>
            </a:r>
          </a:p>
          <a:p>
            <a:pPr lvl="0" rtl="0">
              <a:spcBef>
                <a:spcPts val="0"/>
              </a:spcBef>
              <a:buNone/>
            </a:pPr>
            <a:r>
              <a:rPr lang="en"/>
              <a:t>Emergencies - directed to call 911 immediately</a:t>
            </a:r>
          </a:p>
          <a:p>
            <a:pPr lvl="0" rtl="0">
              <a:spcBef>
                <a:spcPts val="0"/>
              </a:spcBef>
              <a:buNone/>
            </a:pPr>
            <a:endParaRPr/>
          </a:p>
          <a:p>
            <a:pPr lvl="0" rtl="0">
              <a:spcBef>
                <a:spcPts val="0"/>
              </a:spcBef>
              <a:buNone/>
            </a:pPr>
            <a:r>
              <a:rPr lang="en"/>
              <a:t>Hours and days of operation:</a:t>
            </a:r>
          </a:p>
          <a:p>
            <a:pPr lvl="0" rtl="0">
              <a:spcBef>
                <a:spcPts val="0"/>
              </a:spcBef>
              <a:buNone/>
            </a:pPr>
            <a:r>
              <a:rPr lang="en"/>
              <a:t>office - 8am - 5pm Monday-Friday</a:t>
            </a:r>
          </a:p>
          <a:p>
            <a:pPr lvl="0" rtl="0">
              <a:spcBef>
                <a:spcPts val="0"/>
              </a:spcBef>
              <a:buNone/>
            </a:pPr>
            <a:r>
              <a:rPr lang="en"/>
              <a:t>Care and Account Management - 24/7</a:t>
            </a:r>
          </a:p>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HRM&amp;DCo</a:t>
            </a:r>
            <a:endParaRPr lang="en-US"/>
          </a:p>
        </p:txBody>
      </p:sp>
      <p:sp>
        <p:nvSpPr>
          <p:cNvPr id="6" name="Slide Number Placeholder 5"/>
          <p:cNvSpPr>
            <a:spLocks noGrp="1"/>
          </p:cNvSpPr>
          <p:nvPr>
            <p:ph type="sldNum" sz="quarter" idx="12"/>
          </p:nvPr>
        </p:nvSpPr>
        <p:spPr/>
        <p:txBody>
          <a:bodyPr/>
          <a:lstStyle/>
          <a:p>
            <a:fld id="{68B51B89-C8EC-4E87-BC9D-8CB0F5CD815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HRM&amp;DCo</a:t>
            </a:r>
            <a:endParaRPr lang="en-US"/>
          </a:p>
        </p:txBody>
      </p:sp>
      <p:sp>
        <p:nvSpPr>
          <p:cNvPr id="6" name="Slide Number Placeholder 5"/>
          <p:cNvSpPr>
            <a:spLocks noGrp="1"/>
          </p:cNvSpPr>
          <p:nvPr>
            <p:ph type="sldNum" sz="quarter" idx="12"/>
          </p:nvPr>
        </p:nvSpPr>
        <p:spPr/>
        <p:txBody>
          <a:bodyPr/>
          <a:lstStyle/>
          <a:p>
            <a:fld id="{68B51B89-C8EC-4E87-BC9D-8CB0F5CD81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2"/>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HRM&amp;DCo</a:t>
            </a:r>
            <a:endParaRPr lang="en-US"/>
          </a:p>
        </p:txBody>
      </p:sp>
      <p:sp>
        <p:nvSpPr>
          <p:cNvPr id="6" name="Slide Number Placeholder 5"/>
          <p:cNvSpPr>
            <a:spLocks noGrp="1"/>
          </p:cNvSpPr>
          <p:nvPr>
            <p:ph type="sldNum" sz="quarter" idx="12"/>
          </p:nvPr>
        </p:nvSpPr>
        <p:spPr/>
        <p:txBody>
          <a:bodyPr/>
          <a:lstStyle/>
          <a:p>
            <a:fld id="{68B51B89-C8EC-4E87-BC9D-8CB0F5CD81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777875" y="6172201"/>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34FA8065-6595-410E-9F5C-AA4800E07733}"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177204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02FCB94-D446-4F5E-B04B-A32098E099C0}"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20931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777875" y="6172201"/>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4C20040E-3748-4319-9E9D-199BED1E421C}"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2422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5F2AA52-CB29-4CA3-B287-C0CF83B00885}"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6635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4"/>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4"/>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10" name="Footer Placeholder 7"/>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11" name="Slide Number Placeholder 8"/>
          <p:cNvSpPr>
            <a:spLocks noGrp="1"/>
          </p:cNvSpPr>
          <p:nvPr>
            <p:ph type="sldNum" sz="quarter" idx="12"/>
          </p:nvPr>
        </p:nvSpPr>
        <p:spPr/>
        <p:txBody>
          <a:bodyPr/>
          <a:lstStyle>
            <a:lvl1pPr>
              <a:defRPr/>
            </a:lvl1pPr>
          </a:lstStyle>
          <a:p>
            <a:pPr>
              <a:defRPr/>
            </a:pPr>
            <a:fld id="{26A0C348-FD9D-41AD-9439-2A2B1B4E4304}"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42318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B2FC3C7-1492-4612-9933-9C97588C742E}"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60712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BF6B9BA-F5ED-4E19-9BF7-DAE8489CD945}"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29450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1"/>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3"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7" name="Footer Placeholder 5"/>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49B4A1E-F97A-450F-AEED-A5DD7EA924AE}"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3022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HRM&amp;DCo</a:t>
            </a:r>
            <a:endParaRPr lang="en-US"/>
          </a:p>
        </p:txBody>
      </p:sp>
      <p:sp>
        <p:nvSpPr>
          <p:cNvPr id="6" name="Slide Number Placeholder 5"/>
          <p:cNvSpPr>
            <a:spLocks noGrp="1"/>
          </p:cNvSpPr>
          <p:nvPr>
            <p:ph type="sldNum" sz="quarter" idx="12"/>
          </p:nvPr>
        </p:nvSpPr>
        <p:spPr/>
        <p:txBody>
          <a:bodyPr/>
          <a:lstStyle/>
          <a:p>
            <a:fld id="{68B51B89-C8EC-4E87-BC9D-8CB0F5CD815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50392" y="3505200"/>
            <a:ext cx="7391400" cy="80486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F19D70A-4C67-4FC7-B57F-B3660A0BC892}"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6623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2E304FB-CCEE-44B2-A645-AA3A5211039F}"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08862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2"/>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303030">
                    <a:lumMod val="90000"/>
                    <a:lumOff val="10000"/>
                  </a:srgbClr>
                </a:solidFill>
              </a:rPr>
              <a:t>HRM&amp;DCo</a:t>
            </a:r>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6A9294F-7E31-440E-BC1A-9BF6D4E92343}"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5694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p:nvPr/>
        </p:nvSpPr>
        <p:spPr>
          <a:xfrm>
            <a:off x="0" y="1600201"/>
            <a:ext cx="9144000" cy="4597599"/>
          </a:xfrm>
          <a:prstGeom prst="rect">
            <a:avLst/>
          </a:prstGeom>
          <a:solidFill>
            <a:srgbClr val="F3F3F3"/>
          </a:solidFill>
          <a:ln>
            <a:noFill/>
          </a:ln>
        </p:spPr>
        <p:txBody>
          <a:bodyPr lIns="91425" tIns="91425" rIns="91425" bIns="91425" anchor="ctr" anchorCtr="0">
            <a:noAutofit/>
          </a:bodyPr>
          <a:lstStyle/>
          <a:p>
            <a:pPr>
              <a:spcBef>
                <a:spcPts val="0"/>
              </a:spcBef>
              <a:buNone/>
            </a:pPr>
            <a:endParaRPr/>
          </a:p>
        </p:txBody>
      </p:sp>
      <p:sp>
        <p:nvSpPr>
          <p:cNvPr id="23" name="Shape 23"/>
          <p:cNvSpPr txBox="1">
            <a:spLocks noGrp="1"/>
          </p:cNvSpPr>
          <p:nvPr>
            <p:ph type="title"/>
          </p:nvPr>
        </p:nvSpPr>
        <p:spPr>
          <a:xfrm>
            <a:off x="457200" y="0"/>
            <a:ext cx="8229600" cy="1600000"/>
          </a:xfrm>
          <a:prstGeom prst="rect">
            <a:avLst/>
          </a:prstGeom>
        </p:spPr>
        <p:txBody>
          <a:bodyPr lIns="91425" tIns="91425" rIns="91425" bIns="91425" anchor="ctr" anchorCtr="0"/>
          <a:lstStyle>
            <a:lvl1pPr algn="ctr" rtl="0">
              <a:spcBef>
                <a:spcPts val="0"/>
              </a:spcBef>
              <a:buClr>
                <a:srgbClr val="999999"/>
              </a:buClr>
              <a:buSzPct val="100000"/>
              <a:defRPr sz="3000">
                <a:solidFill>
                  <a:srgbClr val="999999"/>
                </a:solidFill>
              </a:defRPr>
            </a:lvl1pPr>
            <a:lvl2pPr algn="ctr" rtl="0">
              <a:spcBef>
                <a:spcPts val="0"/>
              </a:spcBef>
              <a:buClr>
                <a:srgbClr val="B7B7B7"/>
              </a:buClr>
              <a:buSzPct val="100000"/>
              <a:defRPr sz="3000">
                <a:solidFill>
                  <a:srgbClr val="B7B7B7"/>
                </a:solidFill>
              </a:defRPr>
            </a:lvl2pPr>
            <a:lvl3pPr algn="ctr" rtl="0">
              <a:spcBef>
                <a:spcPts val="0"/>
              </a:spcBef>
              <a:buClr>
                <a:srgbClr val="B7B7B7"/>
              </a:buClr>
              <a:buSzPct val="100000"/>
              <a:defRPr sz="3000">
                <a:solidFill>
                  <a:srgbClr val="B7B7B7"/>
                </a:solidFill>
              </a:defRPr>
            </a:lvl3pPr>
            <a:lvl4pPr algn="ctr" rtl="0">
              <a:spcBef>
                <a:spcPts val="0"/>
              </a:spcBef>
              <a:buClr>
                <a:srgbClr val="B7B7B7"/>
              </a:buClr>
              <a:buSzPct val="100000"/>
              <a:defRPr sz="3000">
                <a:solidFill>
                  <a:srgbClr val="B7B7B7"/>
                </a:solidFill>
              </a:defRPr>
            </a:lvl4pPr>
            <a:lvl5pPr algn="ctr" rtl="0">
              <a:spcBef>
                <a:spcPts val="0"/>
              </a:spcBef>
              <a:buClr>
                <a:srgbClr val="B7B7B7"/>
              </a:buClr>
              <a:buSzPct val="100000"/>
              <a:defRPr sz="3000">
                <a:solidFill>
                  <a:srgbClr val="B7B7B7"/>
                </a:solidFill>
              </a:defRPr>
            </a:lvl5pPr>
            <a:lvl6pPr algn="ctr" rtl="0">
              <a:spcBef>
                <a:spcPts val="0"/>
              </a:spcBef>
              <a:buClr>
                <a:srgbClr val="B7B7B7"/>
              </a:buClr>
              <a:buSzPct val="100000"/>
              <a:defRPr sz="3000">
                <a:solidFill>
                  <a:srgbClr val="B7B7B7"/>
                </a:solidFill>
              </a:defRPr>
            </a:lvl6pPr>
            <a:lvl7pPr algn="ctr" rtl="0">
              <a:spcBef>
                <a:spcPts val="0"/>
              </a:spcBef>
              <a:buClr>
                <a:srgbClr val="B7B7B7"/>
              </a:buClr>
              <a:buSzPct val="100000"/>
              <a:defRPr sz="3000">
                <a:solidFill>
                  <a:srgbClr val="B7B7B7"/>
                </a:solidFill>
              </a:defRPr>
            </a:lvl7pPr>
            <a:lvl8pPr algn="ctr" rtl="0">
              <a:spcBef>
                <a:spcPts val="0"/>
              </a:spcBef>
              <a:buClr>
                <a:srgbClr val="B7B7B7"/>
              </a:buClr>
              <a:buSzPct val="100000"/>
              <a:defRPr sz="3000">
                <a:solidFill>
                  <a:srgbClr val="B7B7B7"/>
                </a:solidFill>
              </a:defRPr>
            </a:lvl8pPr>
            <a:lvl9pPr algn="ctr" rtl="0">
              <a:spcBef>
                <a:spcPts val="0"/>
              </a:spcBef>
              <a:buClr>
                <a:srgbClr val="B7B7B7"/>
              </a:buClr>
              <a:buSzPct val="100000"/>
              <a:defRPr sz="3000">
                <a:solidFill>
                  <a:srgbClr val="B7B7B7"/>
                </a:solidFill>
              </a:defRPr>
            </a:lvl9pPr>
          </a:lstStyle>
          <a:p>
            <a:endParaRPr/>
          </a:p>
        </p:txBody>
      </p:sp>
      <p:sp>
        <p:nvSpPr>
          <p:cNvPr id="24" name="Shape 24"/>
          <p:cNvSpPr txBox="1">
            <a:spLocks noGrp="1"/>
          </p:cNvSpPr>
          <p:nvPr>
            <p:ph type="body" idx="1"/>
          </p:nvPr>
        </p:nvSpPr>
        <p:spPr>
          <a:xfrm>
            <a:off x="457200" y="1600201"/>
            <a:ext cx="8229600" cy="4967599"/>
          </a:xfrm>
          <a:prstGeom prst="rect">
            <a:avLst/>
          </a:prstGeom>
          <a:noFill/>
        </p:spPr>
        <p:txBody>
          <a:bodyPr lIns="91425" tIns="91425" rIns="91425" bIns="91425" anchor="t" anchorCtr="0"/>
          <a:lstStyle>
            <a:lvl1pPr rtl="0">
              <a:spcBef>
                <a:spcPts val="0"/>
              </a:spcBef>
              <a:buClr>
                <a:srgbClr val="434343"/>
              </a:buClr>
              <a:defRPr>
                <a:solidFill>
                  <a:srgbClr val="434343"/>
                </a:solidFill>
              </a:defRPr>
            </a:lvl1pPr>
            <a:lvl2pPr rtl="0">
              <a:spcBef>
                <a:spcPts val="0"/>
              </a:spcBef>
              <a:buClr>
                <a:srgbClr val="434343"/>
              </a:buClr>
              <a:defRPr>
                <a:solidFill>
                  <a:srgbClr val="434343"/>
                </a:solidFill>
              </a:defRPr>
            </a:lvl2pPr>
            <a:lvl3pPr rtl="0">
              <a:spcBef>
                <a:spcPts val="0"/>
              </a:spcBef>
              <a:buClr>
                <a:srgbClr val="434343"/>
              </a:buClr>
              <a:defRPr>
                <a:solidFill>
                  <a:srgbClr val="434343"/>
                </a:solidFill>
              </a:defRPr>
            </a:lvl3pPr>
            <a:lvl4pPr rtl="0">
              <a:spcBef>
                <a:spcPts val="0"/>
              </a:spcBef>
              <a:buClr>
                <a:srgbClr val="434343"/>
              </a:buClr>
              <a:defRPr>
                <a:solidFill>
                  <a:srgbClr val="434343"/>
                </a:solidFill>
              </a:defRPr>
            </a:lvl4pPr>
            <a:lvl5pPr rtl="0">
              <a:spcBef>
                <a:spcPts val="0"/>
              </a:spcBef>
              <a:buClr>
                <a:srgbClr val="434343"/>
              </a:buClr>
              <a:defRPr>
                <a:solidFill>
                  <a:srgbClr val="434343"/>
                </a:solidFill>
              </a:defRPr>
            </a:lvl5pPr>
            <a:lvl6pPr rtl="0">
              <a:spcBef>
                <a:spcPts val="0"/>
              </a:spcBef>
              <a:buClr>
                <a:srgbClr val="434343"/>
              </a:buClr>
              <a:defRPr>
                <a:solidFill>
                  <a:srgbClr val="434343"/>
                </a:solidFill>
              </a:defRPr>
            </a:lvl6pPr>
            <a:lvl7pPr rtl="0">
              <a:spcBef>
                <a:spcPts val="0"/>
              </a:spcBef>
              <a:buClr>
                <a:srgbClr val="434343"/>
              </a:buClr>
              <a:defRPr>
                <a:solidFill>
                  <a:srgbClr val="434343"/>
                </a:solidFill>
              </a:defRPr>
            </a:lvl7pPr>
            <a:lvl8pPr rtl="0">
              <a:spcBef>
                <a:spcPts val="0"/>
              </a:spcBef>
              <a:buClr>
                <a:srgbClr val="434343"/>
              </a:buClr>
              <a:defRPr>
                <a:solidFill>
                  <a:srgbClr val="434343"/>
                </a:solidFill>
              </a:defRPr>
            </a:lvl8pPr>
            <a:lvl9pPr rtl="0">
              <a:spcBef>
                <a:spcPts val="0"/>
              </a:spcBef>
              <a:buClr>
                <a:srgbClr val="434343"/>
              </a:buClr>
              <a:defRPr>
                <a:solidFill>
                  <a:srgbClr val="434343"/>
                </a:solidFill>
              </a:defRPr>
            </a:lvl9pPr>
          </a:lstStyle>
          <a:p>
            <a:endParaRPr/>
          </a:p>
        </p:txBody>
      </p:sp>
      <p:sp>
        <p:nvSpPr>
          <p:cNvPr id="25" name="Shape 25"/>
          <p:cNvSpPr txBox="1">
            <a:spLocks noGrp="1"/>
          </p:cNvSpPr>
          <p:nvPr>
            <p:ph type="sldNum" idx="12"/>
          </p:nvPr>
        </p:nvSpPr>
        <p:spPr>
          <a:xfrm>
            <a:off x="6848735" y="6260267"/>
            <a:ext cx="1202100" cy="524800"/>
          </a:xfrm>
          <a:prstGeom prst="rect">
            <a:avLst/>
          </a:prstGeom>
          <a:noFill/>
          <a:ln>
            <a:noFill/>
          </a:ln>
        </p:spPr>
        <p:txBody>
          <a:bodyPr lIns="91425" tIns="91425" rIns="91425" bIns="91425" anchor="ctr" anchorCtr="0">
            <a:noAutofit/>
          </a:bodyPr>
          <a:lstStyle/>
          <a:p>
            <a:pPr lvl="0" algn="r" rtl="0">
              <a:spcBef>
                <a:spcPts val="0"/>
              </a:spcBef>
              <a:buNone/>
            </a:pPr>
            <a:r>
              <a:rPr lang="en" sz="1000">
                <a:solidFill>
                  <a:srgbClr val="005294"/>
                </a:solidFill>
              </a:rPr>
              <a:t>PG </a:t>
            </a:r>
            <a:fld id="{00000000-1234-1234-1234-123412341234}" type="slidenum">
              <a:rPr lang="en" sz="1000">
                <a:solidFill>
                  <a:srgbClr val="005294"/>
                </a:solidFill>
              </a:rPr>
              <a:t>‹#›</a:t>
            </a:fld>
            <a:r>
              <a:rPr lang="en" sz="1000">
                <a:solidFill>
                  <a:srgbClr val="005294"/>
                </a:solidFill>
              </a:rPr>
              <a:t>  |</a:t>
            </a:r>
          </a:p>
        </p:txBody>
      </p:sp>
      <p:pic>
        <p:nvPicPr>
          <p:cNvPr id="26" name="Shape 26"/>
          <p:cNvPicPr preferRelativeResize="0"/>
          <p:nvPr/>
        </p:nvPicPr>
        <p:blipFill>
          <a:blip r:embed="rId2">
            <a:alphaModFix/>
          </a:blip>
          <a:stretch>
            <a:fillRect/>
          </a:stretch>
        </p:blipFill>
        <p:spPr>
          <a:xfrm>
            <a:off x="8102500" y="6434369"/>
            <a:ext cx="857252" cy="176592"/>
          </a:xfrm>
          <a:prstGeom prst="rect">
            <a:avLst/>
          </a:prstGeom>
          <a:noFill/>
          <a:ln>
            <a:noFill/>
          </a:ln>
        </p:spPr>
      </p:pic>
    </p:spTree>
    <p:extLst>
      <p:ext uri="{BB962C8B-B14F-4D97-AF65-F5344CB8AC3E}">
        <p14:creationId xmlns:p14="http://schemas.microsoft.com/office/powerpoint/2010/main" val="332167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HRM&amp;DCo</a:t>
            </a:r>
            <a:endParaRPr lang="en-US"/>
          </a:p>
        </p:txBody>
      </p:sp>
      <p:sp>
        <p:nvSpPr>
          <p:cNvPr id="6" name="Slide Number Placeholder 5"/>
          <p:cNvSpPr>
            <a:spLocks noGrp="1"/>
          </p:cNvSpPr>
          <p:nvPr>
            <p:ph type="sldNum" sz="quarter" idx="12"/>
          </p:nvPr>
        </p:nvSpPr>
        <p:spPr/>
        <p:txBody>
          <a:bodyPr/>
          <a:lstStyle/>
          <a:p>
            <a:fld id="{68B51B89-C8EC-4E87-BC9D-8CB0F5CD815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HRM&amp;DCo</a:t>
            </a:r>
            <a:endParaRPr lang="en-US"/>
          </a:p>
        </p:txBody>
      </p:sp>
      <p:sp>
        <p:nvSpPr>
          <p:cNvPr id="7" name="Slide Number Placeholder 6"/>
          <p:cNvSpPr>
            <a:spLocks noGrp="1"/>
          </p:cNvSpPr>
          <p:nvPr>
            <p:ph type="sldNum" sz="quarter" idx="12"/>
          </p:nvPr>
        </p:nvSpPr>
        <p:spPr/>
        <p:txBody>
          <a:bodyPr/>
          <a:lstStyle/>
          <a:p>
            <a:fld id="{68B51B89-C8EC-4E87-BC9D-8CB0F5CD81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HRM&amp;DCo</a:t>
            </a:r>
            <a:endParaRPr lang="en-US"/>
          </a:p>
        </p:txBody>
      </p:sp>
      <p:sp>
        <p:nvSpPr>
          <p:cNvPr id="9" name="Slide Number Placeholder 8"/>
          <p:cNvSpPr>
            <a:spLocks noGrp="1"/>
          </p:cNvSpPr>
          <p:nvPr>
            <p:ph type="sldNum" sz="quarter" idx="12"/>
          </p:nvPr>
        </p:nvSpPr>
        <p:spPr/>
        <p:txBody>
          <a:bodyPr/>
          <a:lstStyle/>
          <a:p>
            <a:fld id="{68B51B89-C8EC-4E87-BC9D-8CB0F5CD8150}" type="slidenum">
              <a:rPr lang="en-US" smtClean="0"/>
              <a:t>‹#›</a:t>
            </a:fld>
            <a:endParaRPr lang="en-US"/>
          </a:p>
        </p:txBody>
      </p:sp>
      <p:cxnSp>
        <p:nvCxnSpPr>
          <p:cNvPr id="11" name="Straight Connector 10"/>
          <p:cNvCxnSpPr/>
          <p:nvPr/>
        </p:nvCxnSpPr>
        <p:spPr>
          <a:xfrm>
            <a:off x="758952" y="1249363"/>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3"/>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HRM&amp;DCo</a:t>
            </a:r>
            <a:endParaRPr lang="en-US"/>
          </a:p>
        </p:txBody>
      </p:sp>
      <p:sp>
        <p:nvSpPr>
          <p:cNvPr id="5" name="Slide Number Placeholder 4"/>
          <p:cNvSpPr>
            <a:spLocks noGrp="1"/>
          </p:cNvSpPr>
          <p:nvPr>
            <p:ph type="sldNum" sz="quarter" idx="12"/>
          </p:nvPr>
        </p:nvSpPr>
        <p:spPr/>
        <p:txBody>
          <a:bodyPr/>
          <a:lstStyle/>
          <a:p>
            <a:fld id="{68B51B89-C8EC-4E87-BC9D-8CB0F5CD81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HRM&amp;DCo</a:t>
            </a:r>
            <a:endParaRPr lang="en-US"/>
          </a:p>
        </p:txBody>
      </p:sp>
      <p:sp>
        <p:nvSpPr>
          <p:cNvPr id="4" name="Slide Number Placeholder 3"/>
          <p:cNvSpPr>
            <a:spLocks noGrp="1"/>
          </p:cNvSpPr>
          <p:nvPr>
            <p:ph type="sldNum" sz="quarter" idx="12"/>
          </p:nvPr>
        </p:nvSpPr>
        <p:spPr/>
        <p:txBody>
          <a:bodyPr/>
          <a:lstStyle/>
          <a:p>
            <a:fld id="{68B51B89-C8EC-4E87-BC9D-8CB0F5CD81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1"/>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3"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HRM&amp;DCo</a:t>
            </a:r>
            <a:endParaRPr lang="en-US"/>
          </a:p>
        </p:txBody>
      </p:sp>
      <p:sp>
        <p:nvSpPr>
          <p:cNvPr id="7" name="Slide Number Placeholder 6"/>
          <p:cNvSpPr>
            <a:spLocks noGrp="1"/>
          </p:cNvSpPr>
          <p:nvPr>
            <p:ph type="sldNum" sz="quarter" idx="12"/>
          </p:nvPr>
        </p:nvSpPr>
        <p:spPr/>
        <p:txBody>
          <a:bodyPr/>
          <a:lstStyle/>
          <a:p>
            <a:fld id="{68B51B89-C8EC-4E87-BC9D-8CB0F5CD8150}"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3"/>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HRM&amp;DCo</a:t>
            </a:r>
            <a:endParaRPr lang="en-US"/>
          </a:p>
        </p:txBody>
      </p:sp>
      <p:sp>
        <p:nvSpPr>
          <p:cNvPr id="7" name="Slide Number Placeholder 6"/>
          <p:cNvSpPr>
            <a:spLocks noGrp="1"/>
          </p:cNvSpPr>
          <p:nvPr>
            <p:ph type="sldNum" sz="quarter" idx="12"/>
          </p:nvPr>
        </p:nvSpPr>
        <p:spPr/>
        <p:txBody>
          <a:bodyPr/>
          <a:lstStyle/>
          <a:p>
            <a:fld id="{68B51B89-C8EC-4E87-BC9D-8CB0F5CD81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endParaRPr lang="en-US"/>
          </a:p>
        </p:txBody>
      </p:sp>
      <p:sp>
        <p:nvSpPr>
          <p:cNvPr id="5" name="Footer Placeholder 4"/>
          <p:cNvSpPr>
            <a:spLocks noGrp="1"/>
          </p:cNvSpPr>
          <p:nvPr>
            <p:ph type="ftr" sz="quarter" idx="3"/>
          </p:nvPr>
        </p:nvSpPr>
        <p:spPr>
          <a:xfrm>
            <a:off x="762001"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HRM&amp;DCo</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8B51B89-C8EC-4E87-BC9D-8CB0F5CD815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48400" y="6208714"/>
            <a:ext cx="2133600" cy="365125"/>
          </a:xfrm>
          <a:prstGeom prst="rect">
            <a:avLst/>
          </a:prstGeom>
        </p:spPr>
        <p:txBody>
          <a:bodyPr vert="horz" lIns="91440" tIns="45720" rIns="91440" bIns="45720" rtlCol="0" anchor="ctr"/>
          <a:lstStyle>
            <a:lvl1pPr algn="r">
              <a:defRPr sz="1200" b="1" smtClean="0">
                <a:solidFill>
                  <a:schemeClr val="tx2">
                    <a:lumMod val="90000"/>
                    <a:lumOff val="10000"/>
                  </a:schemeClr>
                </a:solidFill>
                <a:latin typeface="+mn-lt"/>
              </a:defRPr>
            </a:lvl1pPr>
          </a:lstStyle>
          <a:p>
            <a:pPr fontAlgn="base">
              <a:spcBef>
                <a:spcPct val="0"/>
              </a:spcBef>
              <a:spcAft>
                <a:spcPct val="0"/>
              </a:spcAft>
              <a:defRPr/>
            </a:pPr>
            <a:endParaRPr lang="en-US">
              <a:solidFill>
                <a:srgbClr val="303030">
                  <a:lumMod val="90000"/>
                  <a:lumOff val="10000"/>
                </a:srgbClr>
              </a:solidFill>
              <a:cs typeface="Arial" charset="0"/>
            </a:endParaRPr>
          </a:p>
        </p:txBody>
      </p:sp>
      <p:sp>
        <p:nvSpPr>
          <p:cNvPr id="5" name="Footer Placeholder 4"/>
          <p:cNvSpPr>
            <a:spLocks noGrp="1"/>
          </p:cNvSpPr>
          <p:nvPr>
            <p:ph type="ftr" sz="quarter" idx="3"/>
          </p:nvPr>
        </p:nvSpPr>
        <p:spPr>
          <a:xfrm>
            <a:off x="762000" y="6208714"/>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fontAlgn="base">
              <a:spcBef>
                <a:spcPct val="0"/>
              </a:spcBef>
              <a:spcAft>
                <a:spcPct val="0"/>
              </a:spcAft>
              <a:defRPr/>
            </a:pPr>
            <a:r>
              <a:rPr lang="en-US" smtClean="0">
                <a:solidFill>
                  <a:srgbClr val="303030">
                    <a:lumMod val="90000"/>
                    <a:lumOff val="10000"/>
                  </a:srgbClr>
                </a:solidFill>
                <a:latin typeface="Arial" charset="0"/>
                <a:cs typeface="Arial" charset="0"/>
              </a:rPr>
              <a:t>HRM&amp;DCo</a:t>
            </a:r>
            <a:endParaRPr lang="en-US">
              <a:solidFill>
                <a:srgbClr val="303030">
                  <a:lumMod val="90000"/>
                  <a:lumOff val="10000"/>
                </a:srgbClr>
              </a:solidFill>
              <a:latin typeface="Arial" charset="0"/>
              <a:cs typeface="Arial" charset="0"/>
            </a:endParaRPr>
          </a:p>
        </p:txBody>
      </p:sp>
      <p:sp>
        <p:nvSpPr>
          <p:cNvPr id="6" name="Slide Number Placeholder 5"/>
          <p:cNvSpPr>
            <a:spLocks noGrp="1"/>
          </p:cNvSpPr>
          <p:nvPr>
            <p:ph type="sldNum" sz="quarter" idx="4"/>
          </p:nvPr>
        </p:nvSpPr>
        <p:spPr>
          <a:xfrm>
            <a:off x="7620000" y="5688014"/>
            <a:ext cx="762000" cy="365125"/>
          </a:xfrm>
          <a:prstGeom prst="rect">
            <a:avLst/>
          </a:prstGeom>
        </p:spPr>
        <p:txBody>
          <a:bodyPr vert="horz" lIns="91440" tIns="45720" rIns="91440" bIns="45720" rtlCol="0" anchor="ctr"/>
          <a:lstStyle>
            <a:lvl1pPr algn="r">
              <a:defRPr sz="2400" smtClean="0">
                <a:solidFill>
                  <a:schemeClr val="tx1">
                    <a:lumMod val="85000"/>
                    <a:lumOff val="15000"/>
                  </a:schemeClr>
                </a:solidFill>
                <a:latin typeface="+mj-lt"/>
              </a:defRPr>
            </a:lvl1pPr>
          </a:lstStyle>
          <a:p>
            <a:pPr fontAlgn="base">
              <a:spcBef>
                <a:spcPct val="0"/>
              </a:spcBef>
              <a:spcAft>
                <a:spcPct val="0"/>
              </a:spcAft>
              <a:defRPr/>
            </a:pPr>
            <a:fld id="{FE5381E0-FE15-49F2-BB49-EACC64DC28E5}" type="slidenum">
              <a:rPr lang="en-US">
                <a:solidFill>
                  <a:prstClr val="black">
                    <a:lumMod val="85000"/>
                    <a:lumOff val="15000"/>
                  </a:prstClr>
                </a:solidFill>
                <a:cs typeface="Arial" charset="0"/>
              </a:rPr>
              <a:pPr fontAlgn="base">
                <a:spcBef>
                  <a:spcPct val="0"/>
                </a:spcBef>
                <a:spcAft>
                  <a:spcPct val="0"/>
                </a:spcAft>
                <a:defRPr/>
              </a:pPr>
              <a:t>‹#›</a:t>
            </a:fld>
            <a:endParaRPr lang="en-US">
              <a:solidFill>
                <a:prstClr val="black">
                  <a:lumMod val="85000"/>
                  <a:lumOff val="15000"/>
                </a:prstClr>
              </a:solidFill>
              <a:cs typeface="Arial" charset="0"/>
            </a:endParaRPr>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p:cNvSpPr/>
          <p:nvPr/>
        </p:nvSpPr>
        <p:spPr>
          <a:xfrm>
            <a:off x="777875" y="6172201"/>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795733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2" r:id="rId12"/>
  </p:sldLayoutIdLst>
  <p:hf sldNum="0" hdr="0" ftr="0" dt="0"/>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rmdco.com/" TargetMode="External"/><Relationship Id="rId2" Type="http://schemas.openxmlformats.org/officeDocument/2006/relationships/hyperlink" Target="mailto:tference@hrmdco.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762000" y="-228600"/>
            <a:ext cx="7772400" cy="3143251"/>
          </a:xfrm>
        </p:spPr>
        <p:txBody>
          <a:bodyPr/>
          <a:lstStyle/>
          <a:p>
            <a:pPr algn="ctr"/>
            <a:r>
              <a:rPr lang="en-US" sz="4800" b="1" dirty="0" smtClean="0">
                <a:solidFill>
                  <a:schemeClr val="bg1"/>
                </a:solidFill>
              </a:rPr>
              <a:t/>
            </a:r>
            <a:br>
              <a:rPr lang="en-US" sz="4800" b="1" dirty="0" smtClean="0">
                <a:solidFill>
                  <a:schemeClr val="bg1"/>
                </a:solidFill>
              </a:rPr>
            </a:br>
            <a:r>
              <a:rPr lang="en-US" sz="4800" b="1" dirty="0" smtClean="0">
                <a:solidFill>
                  <a:schemeClr val="bg1"/>
                </a:solidFill>
              </a:rPr>
              <a:t/>
            </a:r>
            <a:br>
              <a:rPr lang="en-US" sz="4800" b="1" dirty="0" smtClean="0">
                <a:solidFill>
                  <a:schemeClr val="bg1"/>
                </a:solidFill>
              </a:rPr>
            </a:br>
            <a:r>
              <a:rPr lang="en-US" sz="4800" b="1" dirty="0" smtClean="0">
                <a:solidFill>
                  <a:schemeClr val="bg1"/>
                </a:solidFill>
              </a:rPr>
              <a:t/>
            </a:r>
            <a:br>
              <a:rPr lang="en-US" sz="4800" b="1" dirty="0" smtClean="0">
                <a:solidFill>
                  <a:schemeClr val="bg1"/>
                </a:solidFill>
              </a:rPr>
            </a:br>
            <a:r>
              <a:rPr lang="en-US" sz="4800" b="1" dirty="0" smtClean="0">
                <a:solidFill>
                  <a:schemeClr val="bg1"/>
                </a:solidFill>
              </a:rPr>
              <a:t/>
            </a:r>
            <a:br>
              <a:rPr lang="en-US" sz="4800" b="1" dirty="0" smtClean="0">
                <a:solidFill>
                  <a:schemeClr val="bg1"/>
                </a:solidFill>
              </a:rPr>
            </a:br>
            <a:r>
              <a:rPr lang="en-US" sz="4800" dirty="0" smtClean="0">
                <a:solidFill>
                  <a:schemeClr val="bg1"/>
                </a:solidFill>
              </a:rPr>
              <a:t/>
            </a:r>
            <a:br>
              <a:rPr lang="en-US" sz="4800" dirty="0" smtClean="0">
                <a:solidFill>
                  <a:schemeClr val="bg1"/>
                </a:solidFill>
              </a:rPr>
            </a:br>
            <a:r>
              <a:rPr lang="en-US" sz="4000" dirty="0">
                <a:solidFill>
                  <a:schemeClr val="bg1"/>
                </a:solidFill>
              </a:rPr>
              <a:t>Mobile-to-Employee </a:t>
            </a:r>
            <a:r>
              <a:rPr lang="en-US" sz="4000" dirty="0" smtClean="0">
                <a:solidFill>
                  <a:schemeClr val="bg1"/>
                </a:solidFill>
              </a:rPr>
              <a:t>Site,</a:t>
            </a:r>
            <a:r>
              <a:rPr lang="en-US" sz="4000" dirty="0">
                <a:solidFill>
                  <a:schemeClr val="bg1"/>
                </a:solidFill>
              </a:rPr>
              <a:t/>
            </a:r>
            <a:br>
              <a:rPr lang="en-US" sz="4000" dirty="0">
                <a:solidFill>
                  <a:schemeClr val="bg1"/>
                </a:solidFill>
              </a:rPr>
            </a:br>
            <a:r>
              <a:rPr lang="en-US" sz="4000" dirty="0">
                <a:solidFill>
                  <a:schemeClr val="bg1"/>
                </a:solidFill>
              </a:rPr>
              <a:t>Hard Data Driven Sleep Management Program </a:t>
            </a:r>
            <a:r>
              <a:rPr lang="en-US" sz="4000" dirty="0" smtClean="0">
                <a:solidFill>
                  <a:schemeClr val="bg1"/>
                </a:solidFill>
              </a:rPr>
              <a:t/>
            </a:r>
            <a:br>
              <a:rPr lang="en-US" sz="4000" dirty="0" smtClean="0">
                <a:solidFill>
                  <a:schemeClr val="bg1"/>
                </a:solidFill>
              </a:rPr>
            </a:br>
            <a:endParaRPr lang="en-US" sz="4000" dirty="0" smtClean="0">
              <a:solidFill>
                <a:schemeClr val="bg1"/>
              </a:solidFill>
            </a:endParaRPr>
          </a:p>
        </p:txBody>
      </p:sp>
      <p:sp>
        <p:nvSpPr>
          <p:cNvPr id="3" name="Subtitle 2"/>
          <p:cNvSpPr>
            <a:spLocks noGrp="1"/>
          </p:cNvSpPr>
          <p:nvPr>
            <p:ph type="subTitle" idx="1"/>
          </p:nvPr>
        </p:nvSpPr>
        <p:spPr>
          <a:xfrm>
            <a:off x="228600" y="3124200"/>
            <a:ext cx="8686800" cy="2971800"/>
          </a:xfrm>
        </p:spPr>
        <p:txBody>
          <a:bodyPr rtlCol="0">
            <a:normAutofit fontScale="47500" lnSpcReduction="20000"/>
          </a:bodyPr>
          <a:lstStyle/>
          <a:p>
            <a:pPr algn="ctr" fontAlgn="auto">
              <a:spcAft>
                <a:spcPts val="0"/>
              </a:spcAft>
              <a:buFont typeface="Arial" pitchFamily="34" charset="0"/>
              <a:buNone/>
              <a:defRPr/>
            </a:pPr>
            <a:r>
              <a:rPr lang="en-US" sz="5100" dirty="0">
                <a:solidFill>
                  <a:schemeClr val="tx1"/>
                </a:solidFill>
              </a:rPr>
              <a:t>HR </a:t>
            </a:r>
            <a:r>
              <a:rPr lang="en-US" sz="5100" dirty="0" smtClean="0">
                <a:solidFill>
                  <a:schemeClr val="tx1"/>
                </a:solidFill>
              </a:rPr>
              <a:t>Specialty Products &amp; Services Catalogue Executive </a:t>
            </a:r>
            <a:r>
              <a:rPr lang="en-US" sz="5100" dirty="0">
                <a:solidFill>
                  <a:schemeClr val="tx1"/>
                </a:solidFill>
              </a:rPr>
              <a:t>Summary</a:t>
            </a:r>
          </a:p>
          <a:p>
            <a:pPr algn="ctr" fontAlgn="auto">
              <a:spcAft>
                <a:spcPts val="0"/>
              </a:spcAft>
              <a:buFont typeface="Arial" pitchFamily="34" charset="0"/>
              <a:buNone/>
              <a:defRPr/>
            </a:pPr>
            <a:r>
              <a:rPr lang="en-US" sz="5100" dirty="0">
                <a:solidFill>
                  <a:schemeClr val="tx1"/>
                </a:solidFill>
              </a:rPr>
              <a:t>A No Frills Distillation of Vendor’s Marketing Collateral  </a:t>
            </a:r>
          </a:p>
          <a:p>
            <a:pPr algn="ctr" fontAlgn="auto">
              <a:spcAft>
                <a:spcPts val="0"/>
              </a:spcAft>
              <a:buFont typeface="Arial" pitchFamily="34" charset="0"/>
              <a:buNone/>
              <a:defRPr/>
            </a:pPr>
            <a:endParaRPr lang="en-US" dirty="0">
              <a:solidFill>
                <a:schemeClr val="tx1"/>
              </a:solidFill>
            </a:endParaRPr>
          </a:p>
          <a:p>
            <a:pPr algn="ctr" fontAlgn="auto">
              <a:spcAft>
                <a:spcPts val="0"/>
              </a:spcAft>
              <a:buFont typeface="Arial" pitchFamily="34" charset="0"/>
              <a:buNone/>
              <a:defRPr/>
            </a:pPr>
            <a:r>
              <a:rPr lang="en-US" b="1" dirty="0">
                <a:solidFill>
                  <a:schemeClr val="tx1"/>
                </a:solidFill>
              </a:rPr>
              <a:t>Thomas A Ference</a:t>
            </a:r>
            <a:endParaRPr lang="en-US" dirty="0">
              <a:solidFill>
                <a:schemeClr val="tx1"/>
              </a:solidFill>
            </a:endParaRPr>
          </a:p>
          <a:p>
            <a:pPr algn="ctr" fontAlgn="auto">
              <a:spcAft>
                <a:spcPts val="0"/>
              </a:spcAft>
              <a:buFont typeface="Arial" pitchFamily="34" charset="0"/>
              <a:buNone/>
              <a:defRPr/>
            </a:pPr>
            <a:r>
              <a:rPr lang="en-US" b="1" dirty="0">
                <a:solidFill>
                  <a:schemeClr val="tx1"/>
                </a:solidFill>
              </a:rPr>
              <a:t>President &amp; CEO</a:t>
            </a:r>
            <a:endParaRPr lang="en-US" dirty="0">
              <a:solidFill>
                <a:schemeClr val="tx1"/>
              </a:solidFill>
            </a:endParaRPr>
          </a:p>
          <a:p>
            <a:pPr algn="ctr" fontAlgn="auto">
              <a:spcAft>
                <a:spcPts val="0"/>
              </a:spcAft>
              <a:buFont typeface="Arial" pitchFamily="34" charset="0"/>
              <a:buNone/>
              <a:defRPr/>
            </a:pPr>
            <a:r>
              <a:rPr lang="en-US" b="1" dirty="0">
                <a:solidFill>
                  <a:schemeClr val="tx1"/>
                </a:solidFill>
              </a:rPr>
              <a:t>Human Resources Mining &amp; Distribution Co</a:t>
            </a:r>
            <a:endParaRPr lang="en-US" dirty="0">
              <a:solidFill>
                <a:schemeClr val="tx1"/>
              </a:solidFill>
            </a:endParaRPr>
          </a:p>
          <a:p>
            <a:pPr algn="ctr" fontAlgn="auto">
              <a:spcAft>
                <a:spcPts val="0"/>
              </a:spcAft>
              <a:buFont typeface="Arial" pitchFamily="34" charset="0"/>
              <a:buNone/>
              <a:defRPr/>
            </a:pPr>
            <a:r>
              <a:rPr lang="en-US" b="1" dirty="0">
                <a:solidFill>
                  <a:schemeClr val="tx1"/>
                </a:solidFill>
              </a:rPr>
              <a:t>Locating, Validating and Accelerating HR  Innovation </a:t>
            </a:r>
            <a:endParaRPr lang="en-US" dirty="0">
              <a:solidFill>
                <a:schemeClr val="tx1"/>
              </a:solidFill>
            </a:endParaRPr>
          </a:p>
          <a:p>
            <a:pPr algn="ctr" fontAlgn="auto">
              <a:spcAft>
                <a:spcPts val="0"/>
              </a:spcAft>
              <a:buFont typeface="Arial" pitchFamily="34" charset="0"/>
              <a:buNone/>
              <a:defRPr/>
            </a:pPr>
            <a:r>
              <a:rPr lang="en-US" dirty="0">
                <a:solidFill>
                  <a:schemeClr val="tx1"/>
                </a:solidFill>
              </a:rPr>
              <a:t> </a:t>
            </a:r>
          </a:p>
          <a:p>
            <a:pPr algn="ctr" fontAlgn="auto">
              <a:spcAft>
                <a:spcPts val="0"/>
              </a:spcAft>
              <a:buFont typeface="Arial" pitchFamily="34" charset="0"/>
              <a:buNone/>
              <a:defRPr/>
            </a:pPr>
            <a:r>
              <a:rPr lang="en-US" dirty="0">
                <a:solidFill>
                  <a:schemeClr val="tx1"/>
                </a:solidFill>
              </a:rPr>
              <a:t>Office: 219-662-0201</a:t>
            </a:r>
          </a:p>
          <a:p>
            <a:pPr algn="ctr" fontAlgn="auto">
              <a:spcAft>
                <a:spcPts val="0"/>
              </a:spcAft>
              <a:buFont typeface="Arial" pitchFamily="34" charset="0"/>
              <a:buNone/>
              <a:defRPr/>
            </a:pPr>
            <a:r>
              <a:rPr lang="en-US" dirty="0">
                <a:solidFill>
                  <a:schemeClr val="tx1"/>
                </a:solidFill>
              </a:rPr>
              <a:t>Cell: 630-240-2583</a:t>
            </a:r>
          </a:p>
          <a:p>
            <a:pPr algn="ctr" fontAlgn="auto">
              <a:spcAft>
                <a:spcPts val="0"/>
              </a:spcAft>
              <a:buFont typeface="Arial" pitchFamily="34" charset="0"/>
              <a:buNone/>
              <a:defRPr/>
            </a:pPr>
            <a:r>
              <a:rPr lang="en-US" dirty="0">
                <a:solidFill>
                  <a:schemeClr val="tx1"/>
                </a:solidFill>
              </a:rPr>
              <a:t>Fax: 219-661-0236</a:t>
            </a:r>
          </a:p>
          <a:p>
            <a:pPr algn="ctr" fontAlgn="auto">
              <a:spcAft>
                <a:spcPts val="0"/>
              </a:spcAft>
              <a:buFont typeface="Arial" pitchFamily="34" charset="0"/>
              <a:buNone/>
              <a:defRPr/>
            </a:pPr>
            <a:r>
              <a:rPr lang="en-US" dirty="0">
                <a:solidFill>
                  <a:schemeClr val="tx1"/>
                </a:solidFill>
              </a:rPr>
              <a:t>e-mail: </a:t>
            </a:r>
            <a:r>
              <a:rPr lang="en-US" u="sng" dirty="0">
                <a:solidFill>
                  <a:schemeClr val="tx1"/>
                </a:solidFill>
                <a:hlinkClick r:id="rId2"/>
              </a:rPr>
              <a:t>tference@hrmdco.com</a:t>
            </a:r>
            <a:endParaRPr lang="en-US" dirty="0">
              <a:solidFill>
                <a:schemeClr val="tx1"/>
              </a:solidFill>
            </a:endParaRPr>
          </a:p>
          <a:p>
            <a:pPr algn="ctr" fontAlgn="auto">
              <a:spcAft>
                <a:spcPts val="0"/>
              </a:spcAft>
              <a:buFont typeface="Arial" pitchFamily="34" charset="0"/>
              <a:buNone/>
              <a:defRPr/>
            </a:pPr>
            <a:r>
              <a:rPr lang="en-US" dirty="0">
                <a:solidFill>
                  <a:schemeClr val="tx1"/>
                </a:solidFill>
              </a:rPr>
              <a:t>Website: </a:t>
            </a:r>
            <a:r>
              <a:rPr lang="en-US" u="sng" dirty="0">
                <a:solidFill>
                  <a:schemeClr val="tx1"/>
                </a:solidFill>
                <a:hlinkClick r:id="rId3"/>
              </a:rPr>
              <a:t>www.hrmdco.com</a:t>
            </a:r>
            <a:endParaRPr lang="en-US" dirty="0">
              <a:solidFill>
                <a:schemeClr val="tx1"/>
              </a:solidFill>
            </a:endParaRPr>
          </a:p>
          <a:p>
            <a:pPr algn="ct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3031760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15400" cy="1066800"/>
          </a:xfrm>
        </p:spPr>
        <p:txBody>
          <a:bodyPr/>
          <a:lstStyle/>
          <a:p>
            <a:pPr algn="ctr"/>
            <a:r>
              <a:rPr lang="en-US" sz="3200" dirty="0"/>
              <a:t>Mobile-to-Employee Site, Hard-Data-Driven,  Sleep Management Program </a:t>
            </a:r>
          </a:p>
        </p:txBody>
      </p:sp>
      <p:sp>
        <p:nvSpPr>
          <p:cNvPr id="3" name="Content Placeholder 2"/>
          <p:cNvSpPr>
            <a:spLocks noGrp="1"/>
          </p:cNvSpPr>
          <p:nvPr>
            <p:ph idx="1"/>
          </p:nvPr>
        </p:nvSpPr>
        <p:spPr>
          <a:xfrm>
            <a:off x="762000" y="1524000"/>
            <a:ext cx="7543800" cy="4876800"/>
          </a:xfrm>
        </p:spPr>
        <p:txBody>
          <a:bodyPr/>
          <a:lstStyle/>
          <a:p>
            <a:pPr marL="0" indent="0">
              <a:buNone/>
            </a:pPr>
            <a:r>
              <a:rPr lang="en-US" sz="2200" dirty="0">
                <a:cs typeface="Helvetica Neue"/>
              </a:rPr>
              <a:t>-Proprietary processes and a technology platform </a:t>
            </a:r>
            <a:r>
              <a:rPr lang="en-US" sz="2200" dirty="0"/>
              <a:t>(HIPAA secured, cloud-based), etc. </a:t>
            </a:r>
            <a:r>
              <a:rPr lang="en-US" sz="2200" dirty="0" smtClean="0"/>
              <a:t>are used </a:t>
            </a:r>
            <a:r>
              <a:rPr lang="en-US" sz="2200" dirty="0" smtClean="0">
                <a:cs typeface="Helvetica Neue"/>
              </a:rPr>
              <a:t>to </a:t>
            </a:r>
            <a:r>
              <a:rPr lang="en-US" sz="2200" dirty="0">
                <a:cs typeface="Helvetica Neue"/>
              </a:rPr>
              <a:t>test, diagnose and manage sleep disorders that are often </a:t>
            </a:r>
            <a:r>
              <a:rPr lang="en-US" sz="2200" dirty="0" smtClean="0">
                <a:cs typeface="Helvetica Neue"/>
              </a:rPr>
              <a:t>the root </a:t>
            </a:r>
            <a:r>
              <a:rPr lang="en-US" sz="2200" dirty="0">
                <a:cs typeface="Helvetica Neue"/>
              </a:rPr>
              <a:t>cause of </a:t>
            </a:r>
            <a:r>
              <a:rPr lang="en-US" sz="2200" dirty="0" smtClean="0">
                <a:cs typeface="Helvetica Neue"/>
              </a:rPr>
              <a:t>hypertension</a:t>
            </a:r>
            <a:r>
              <a:rPr lang="en-US" sz="2200" dirty="0">
                <a:cs typeface="Helvetica Neue"/>
              </a:rPr>
              <a:t>, Type II </a:t>
            </a:r>
            <a:r>
              <a:rPr lang="en-US" sz="2200" dirty="0" smtClean="0">
                <a:cs typeface="Helvetica Neue"/>
              </a:rPr>
              <a:t>diabetes</a:t>
            </a:r>
            <a:r>
              <a:rPr lang="en-US" sz="2200" dirty="0">
                <a:cs typeface="Helvetica Neue"/>
              </a:rPr>
              <a:t>, </a:t>
            </a:r>
            <a:r>
              <a:rPr lang="en-US" sz="2200" dirty="0" smtClean="0">
                <a:cs typeface="Helvetica Neue"/>
              </a:rPr>
              <a:t>obesity</a:t>
            </a:r>
            <a:r>
              <a:rPr lang="en-US" sz="2200" dirty="0">
                <a:cs typeface="Helvetica Neue"/>
              </a:rPr>
              <a:t>, </a:t>
            </a:r>
            <a:r>
              <a:rPr lang="en-US" sz="2200" dirty="0" smtClean="0">
                <a:cs typeface="Helvetica Neue"/>
              </a:rPr>
              <a:t>heart </a:t>
            </a:r>
            <a:r>
              <a:rPr lang="en-US" sz="2200" dirty="0">
                <a:cs typeface="Helvetica Neue"/>
              </a:rPr>
              <a:t>f</a:t>
            </a:r>
            <a:r>
              <a:rPr lang="en-US" sz="2200" dirty="0" smtClean="0">
                <a:cs typeface="Helvetica Neue"/>
              </a:rPr>
              <a:t>ailure</a:t>
            </a:r>
            <a:r>
              <a:rPr lang="en-US" sz="2200" dirty="0">
                <a:cs typeface="Helvetica Neue"/>
              </a:rPr>
              <a:t>, </a:t>
            </a:r>
            <a:r>
              <a:rPr lang="en-US" sz="2200" dirty="0" smtClean="0">
                <a:cs typeface="Helvetica Neue"/>
              </a:rPr>
              <a:t>stroke </a:t>
            </a:r>
            <a:r>
              <a:rPr lang="en-US" sz="2200" dirty="0">
                <a:cs typeface="Helvetica Neue"/>
              </a:rPr>
              <a:t>and ADH</a:t>
            </a:r>
          </a:p>
          <a:p>
            <a:pPr marL="0" indent="0">
              <a:buNone/>
            </a:pPr>
            <a:r>
              <a:rPr lang="en-US" sz="2200" dirty="0">
                <a:cs typeface="Helvetica Neue"/>
              </a:rPr>
              <a:t>-An initial </a:t>
            </a:r>
            <a:r>
              <a:rPr lang="en-US" sz="2200" dirty="0" smtClean="0">
                <a:cs typeface="Helvetica Neue"/>
              </a:rPr>
              <a:t>analysis </a:t>
            </a:r>
            <a:r>
              <a:rPr lang="en-US" sz="2200" dirty="0">
                <a:cs typeface="Helvetica Neue"/>
              </a:rPr>
              <a:t>utilizing propriety algorithms </a:t>
            </a:r>
            <a:r>
              <a:rPr lang="en-US" sz="2200" dirty="0" smtClean="0">
                <a:cs typeface="Helvetica Neue"/>
              </a:rPr>
              <a:t>can be used </a:t>
            </a:r>
            <a:r>
              <a:rPr lang="en-US" sz="2200" dirty="0" smtClean="0">
                <a:cs typeface="Helvetica Neue"/>
              </a:rPr>
              <a:t>as desired to </a:t>
            </a:r>
            <a:r>
              <a:rPr lang="en-US" sz="2200" dirty="0" smtClean="0">
                <a:cs typeface="Helvetica Neue"/>
              </a:rPr>
              <a:t>identify </a:t>
            </a:r>
            <a:r>
              <a:rPr lang="en-US" sz="2200" dirty="0">
                <a:cs typeface="Helvetica Neue"/>
              </a:rPr>
              <a:t>specific </a:t>
            </a:r>
            <a:r>
              <a:rPr lang="en-US" sz="2200" dirty="0" smtClean="0">
                <a:cs typeface="Helvetica Neue"/>
              </a:rPr>
              <a:t>sleep-disorder-related healthcare </a:t>
            </a:r>
            <a:r>
              <a:rPr lang="en-US" sz="2200" dirty="0">
                <a:cs typeface="Helvetica Neue"/>
              </a:rPr>
              <a:t>costs </a:t>
            </a:r>
            <a:r>
              <a:rPr lang="en-US" sz="2200" dirty="0" smtClean="0">
                <a:cs typeface="Helvetica Neue"/>
              </a:rPr>
              <a:t>then  </a:t>
            </a:r>
            <a:r>
              <a:rPr lang="en-US" sz="2200" dirty="0">
                <a:cs typeface="Helvetica Neue"/>
              </a:rPr>
              <a:t>develop </a:t>
            </a:r>
            <a:r>
              <a:rPr lang="en-US" sz="2200" dirty="0" smtClean="0">
                <a:cs typeface="Helvetica Neue"/>
              </a:rPr>
              <a:t>a directional </a:t>
            </a:r>
            <a:r>
              <a:rPr lang="en-US" sz="2200" dirty="0">
                <a:cs typeface="Helvetica Neue"/>
              </a:rPr>
              <a:t>go-forward strategy</a:t>
            </a:r>
          </a:p>
          <a:p>
            <a:pPr marL="0" indent="0">
              <a:buNone/>
            </a:pPr>
            <a:r>
              <a:rPr lang="en-US" sz="2200" dirty="0"/>
              <a:t>-Post </a:t>
            </a:r>
            <a:r>
              <a:rPr lang="en-US" sz="2200" dirty="0" smtClean="0"/>
              <a:t>analysis </a:t>
            </a:r>
            <a:r>
              <a:rPr lang="en-US" sz="2200" dirty="0"/>
              <a:t>services include sleep testing at employee site (e.g. at truck stop, plant ) , remote sleep monitoring via latest technology, individual and management level reporting on outcomes and progress</a:t>
            </a:r>
          </a:p>
          <a:p>
            <a:pPr marL="0" indent="0">
              <a:buNone/>
            </a:pPr>
            <a:r>
              <a:rPr lang="en-US" sz="2200" dirty="0"/>
              <a:t>-ROI = 1.05 Y1 to 6.3 Y2 and beyond </a:t>
            </a:r>
          </a:p>
          <a:p>
            <a:endParaRPr lang="en-US" dirty="0"/>
          </a:p>
        </p:txBody>
      </p:sp>
    </p:spTree>
    <p:extLst>
      <p:ext uri="{BB962C8B-B14F-4D97-AF65-F5344CB8AC3E}">
        <p14:creationId xmlns:p14="http://schemas.microsoft.com/office/powerpoint/2010/main" val="957738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0"/>
            <a:ext cx="8229600" cy="1600000"/>
          </a:xfrm>
          <a:prstGeom prst="rect">
            <a:avLst/>
          </a:prstGeom>
        </p:spPr>
        <p:txBody>
          <a:bodyPr lIns="91425" tIns="91425" rIns="91425" bIns="91425" anchor="ctr" anchorCtr="0">
            <a:noAutofit/>
          </a:bodyPr>
          <a:lstStyle/>
          <a:p>
            <a:pPr lvl="0" rtl="0">
              <a:spcBef>
                <a:spcPts val="0"/>
              </a:spcBef>
              <a:buNone/>
            </a:pPr>
            <a:r>
              <a:rPr lang="en">
                <a:solidFill>
                  <a:srgbClr val="434343"/>
                </a:solidFill>
              </a:rPr>
              <a:t>SLEEP APNEA: THE SILENT KILLER</a:t>
            </a:r>
          </a:p>
        </p:txBody>
      </p:sp>
      <p:sp>
        <p:nvSpPr>
          <p:cNvPr id="223" name="Shape 223"/>
          <p:cNvSpPr txBox="1"/>
          <p:nvPr/>
        </p:nvSpPr>
        <p:spPr>
          <a:xfrm>
            <a:off x="2590800" y="1737933"/>
            <a:ext cx="3994799" cy="524800"/>
          </a:xfrm>
          <a:prstGeom prst="rect">
            <a:avLst/>
          </a:prstGeom>
          <a:noFill/>
          <a:ln>
            <a:noFill/>
          </a:ln>
        </p:spPr>
        <p:txBody>
          <a:bodyPr lIns="91425" tIns="91425" rIns="91425" bIns="91425" anchor="t" anchorCtr="0">
            <a:noAutofit/>
          </a:bodyPr>
          <a:lstStyle/>
          <a:p>
            <a:pPr lvl="0" algn="ctr" rtl="0">
              <a:spcBef>
                <a:spcPts val="0"/>
              </a:spcBef>
              <a:buNone/>
            </a:pPr>
            <a:r>
              <a:rPr lang="en" sz="1200" dirty="0" smtClean="0">
                <a:solidFill>
                  <a:srgbClr val="005294"/>
                </a:solidFill>
                <a:latin typeface="Roboto"/>
                <a:ea typeface="Roboto"/>
                <a:cs typeface="Roboto"/>
                <a:sym typeface="Roboto"/>
              </a:rPr>
              <a:t>PREVALENCE OF SLEEP APNEA  </a:t>
            </a:r>
            <a:r>
              <a:rPr lang="en" sz="1200" dirty="0">
                <a:solidFill>
                  <a:srgbClr val="005294"/>
                </a:solidFill>
                <a:latin typeface="Roboto"/>
                <a:ea typeface="Roboto"/>
                <a:cs typeface="Roboto"/>
                <a:sym typeface="Roboto"/>
              </a:rPr>
              <a:t>IN CHRONIC DISEASE</a:t>
            </a:r>
          </a:p>
        </p:txBody>
      </p:sp>
      <p:pic>
        <p:nvPicPr>
          <p:cNvPr id="225" name="Shape 225"/>
          <p:cNvPicPr preferRelativeResize="0"/>
          <p:nvPr/>
        </p:nvPicPr>
        <p:blipFill rotWithShape="1">
          <a:blip r:embed="rId3">
            <a:alphaModFix/>
          </a:blip>
          <a:srcRect l="32217" t="10717" r="33562" b="10709"/>
          <a:stretch/>
        </p:blipFill>
        <p:spPr>
          <a:xfrm>
            <a:off x="4136574" y="2671316"/>
            <a:ext cx="903249" cy="2765533"/>
          </a:xfrm>
          <a:prstGeom prst="rect">
            <a:avLst/>
          </a:prstGeom>
          <a:noFill/>
          <a:ln>
            <a:noFill/>
          </a:ln>
        </p:spPr>
      </p:pic>
      <p:sp>
        <p:nvSpPr>
          <p:cNvPr id="226" name="Shape 226"/>
          <p:cNvSpPr txBox="1"/>
          <p:nvPr/>
        </p:nvSpPr>
        <p:spPr>
          <a:xfrm>
            <a:off x="2286000" y="2942652"/>
            <a:ext cx="1310699" cy="2406399"/>
          </a:xfrm>
          <a:prstGeom prst="rect">
            <a:avLst/>
          </a:prstGeom>
          <a:noFill/>
          <a:ln>
            <a:noFill/>
          </a:ln>
        </p:spPr>
        <p:txBody>
          <a:bodyPr lIns="91425" tIns="91425" rIns="91425" bIns="91425" anchor="t" anchorCtr="0">
            <a:noAutofit/>
          </a:bodyPr>
          <a:lstStyle/>
          <a:p>
            <a:pPr lvl="0" algn="r" rtl="0">
              <a:spcBef>
                <a:spcPts val="0"/>
              </a:spcBef>
              <a:buClr>
                <a:schemeClr val="dk1"/>
              </a:buClr>
              <a:buSzPct val="110000"/>
              <a:buFont typeface="Arial"/>
              <a:buNone/>
            </a:pPr>
            <a:r>
              <a:rPr lang="en" sz="1000" dirty="0">
                <a:solidFill>
                  <a:srgbClr val="434343"/>
                </a:solidFill>
                <a:latin typeface="Roboto"/>
                <a:ea typeface="Roboto"/>
                <a:cs typeface="Roboto"/>
                <a:sym typeface="Roboto"/>
              </a:rPr>
              <a:t>TYPE II DIABETES</a:t>
            </a:r>
          </a:p>
          <a:p>
            <a:pPr lvl="0" algn="r" rtl="0">
              <a:spcBef>
                <a:spcPts val="0"/>
              </a:spcBef>
              <a:buClr>
                <a:schemeClr val="dk1"/>
              </a:buClr>
              <a:buSzPct val="68750"/>
              <a:buFont typeface="Arial"/>
              <a:buNone/>
            </a:pPr>
            <a:r>
              <a:rPr lang="en" sz="1600" b="1" dirty="0">
                <a:solidFill>
                  <a:srgbClr val="FF8300"/>
                </a:solidFill>
                <a:latin typeface="Roboto"/>
                <a:ea typeface="Roboto"/>
                <a:cs typeface="Roboto"/>
                <a:sym typeface="Roboto"/>
              </a:rPr>
              <a:t>72%</a:t>
            </a:r>
          </a:p>
          <a:p>
            <a:pPr lvl="0" algn="r" rtl="0">
              <a:spcBef>
                <a:spcPts val="0"/>
              </a:spcBef>
              <a:buNone/>
            </a:pPr>
            <a:endParaRPr sz="1000" dirty="0">
              <a:solidFill>
                <a:srgbClr val="666666"/>
              </a:solidFill>
              <a:latin typeface="Roboto"/>
              <a:ea typeface="Roboto"/>
              <a:cs typeface="Roboto"/>
              <a:sym typeface="Roboto"/>
            </a:endParaRPr>
          </a:p>
          <a:p>
            <a:pPr lvl="0" algn="r" rtl="0">
              <a:spcBef>
                <a:spcPts val="0"/>
              </a:spcBef>
              <a:buClr>
                <a:schemeClr val="dk1"/>
              </a:buClr>
              <a:buSzPct val="110000"/>
              <a:buFont typeface="Arial"/>
              <a:buNone/>
            </a:pPr>
            <a:r>
              <a:rPr lang="en" sz="1000" dirty="0">
                <a:solidFill>
                  <a:srgbClr val="434343"/>
                </a:solidFill>
                <a:latin typeface="Roboto"/>
                <a:ea typeface="Roboto"/>
                <a:cs typeface="Roboto"/>
                <a:sym typeface="Roboto"/>
              </a:rPr>
              <a:t>HYPERTENSION</a:t>
            </a:r>
          </a:p>
          <a:p>
            <a:pPr lvl="0" algn="r" rtl="0">
              <a:spcBef>
                <a:spcPts val="0"/>
              </a:spcBef>
              <a:buClr>
                <a:schemeClr val="dk1"/>
              </a:buClr>
              <a:buSzPct val="68750"/>
              <a:buFont typeface="Arial"/>
              <a:buNone/>
            </a:pPr>
            <a:r>
              <a:rPr lang="en" sz="1600" b="1" dirty="0">
                <a:solidFill>
                  <a:srgbClr val="FF8300"/>
                </a:solidFill>
                <a:latin typeface="Roboto"/>
                <a:ea typeface="Roboto"/>
                <a:cs typeface="Roboto"/>
                <a:sym typeface="Roboto"/>
              </a:rPr>
              <a:t>37%</a:t>
            </a:r>
          </a:p>
          <a:p>
            <a:pPr lvl="0" algn="r" rtl="0">
              <a:spcBef>
                <a:spcPts val="0"/>
              </a:spcBef>
              <a:buNone/>
            </a:pPr>
            <a:endParaRPr sz="1000" dirty="0">
              <a:solidFill>
                <a:srgbClr val="666666"/>
              </a:solidFill>
              <a:latin typeface="Roboto"/>
              <a:ea typeface="Roboto"/>
              <a:cs typeface="Roboto"/>
              <a:sym typeface="Roboto"/>
            </a:endParaRPr>
          </a:p>
          <a:p>
            <a:pPr lvl="0" algn="r" rtl="0">
              <a:spcBef>
                <a:spcPts val="0"/>
              </a:spcBef>
              <a:buClr>
                <a:schemeClr val="dk1"/>
              </a:buClr>
              <a:buSzPct val="110000"/>
              <a:buFont typeface="Arial"/>
              <a:buNone/>
            </a:pPr>
            <a:r>
              <a:rPr lang="en" sz="1000" dirty="0">
                <a:solidFill>
                  <a:srgbClr val="434343"/>
                </a:solidFill>
                <a:latin typeface="Roboto"/>
                <a:ea typeface="Roboto"/>
                <a:cs typeface="Roboto"/>
                <a:sym typeface="Roboto"/>
              </a:rPr>
              <a:t>STROKE / TIA</a:t>
            </a:r>
          </a:p>
          <a:p>
            <a:pPr lvl="0" algn="r" rtl="0">
              <a:spcBef>
                <a:spcPts val="0"/>
              </a:spcBef>
              <a:buClr>
                <a:schemeClr val="dk1"/>
              </a:buClr>
              <a:buSzPct val="78571"/>
              <a:buFont typeface="Arial"/>
              <a:buNone/>
            </a:pPr>
            <a:r>
              <a:rPr lang="en" b="1" dirty="0">
                <a:solidFill>
                  <a:srgbClr val="FF8300"/>
                </a:solidFill>
                <a:latin typeface="Roboto"/>
                <a:ea typeface="Roboto"/>
                <a:cs typeface="Roboto"/>
                <a:sym typeface="Roboto"/>
              </a:rPr>
              <a:t>70%</a:t>
            </a:r>
          </a:p>
          <a:p>
            <a:pPr lvl="0" algn="r" rtl="0">
              <a:spcBef>
                <a:spcPts val="0"/>
              </a:spcBef>
              <a:buNone/>
            </a:pPr>
            <a:endParaRPr sz="1000" dirty="0">
              <a:solidFill>
                <a:srgbClr val="666666"/>
              </a:solidFill>
              <a:latin typeface="Roboto"/>
              <a:ea typeface="Roboto"/>
              <a:cs typeface="Roboto"/>
              <a:sym typeface="Roboto"/>
            </a:endParaRPr>
          </a:p>
        </p:txBody>
      </p:sp>
      <p:sp>
        <p:nvSpPr>
          <p:cNvPr id="227" name="Shape 227"/>
          <p:cNvSpPr txBox="1"/>
          <p:nvPr/>
        </p:nvSpPr>
        <p:spPr>
          <a:xfrm>
            <a:off x="5562600" y="2948946"/>
            <a:ext cx="1682999" cy="2406399"/>
          </a:xfrm>
          <a:prstGeom prst="rect">
            <a:avLst/>
          </a:prstGeom>
          <a:noFill/>
          <a:ln>
            <a:noFill/>
          </a:ln>
        </p:spPr>
        <p:txBody>
          <a:bodyPr lIns="91425" tIns="91425" rIns="91425" bIns="91425" anchor="t" anchorCtr="0">
            <a:noAutofit/>
          </a:bodyPr>
          <a:lstStyle/>
          <a:p>
            <a:pPr lvl="0" rtl="0">
              <a:spcBef>
                <a:spcPts val="0"/>
              </a:spcBef>
              <a:buNone/>
            </a:pPr>
            <a:r>
              <a:rPr lang="en" sz="1000" dirty="0">
                <a:solidFill>
                  <a:srgbClr val="434343"/>
                </a:solidFill>
                <a:latin typeface="Roboto"/>
                <a:ea typeface="Roboto"/>
                <a:cs typeface="Roboto"/>
                <a:sym typeface="Roboto"/>
              </a:rPr>
              <a:t>OBESITY</a:t>
            </a:r>
          </a:p>
          <a:p>
            <a:pPr lvl="0" rtl="0">
              <a:spcBef>
                <a:spcPts val="0"/>
              </a:spcBef>
              <a:buNone/>
            </a:pPr>
            <a:r>
              <a:rPr lang="en" sz="1600" b="1" dirty="0">
                <a:solidFill>
                  <a:srgbClr val="FF8300"/>
                </a:solidFill>
                <a:latin typeface="Roboto"/>
                <a:ea typeface="Roboto"/>
                <a:cs typeface="Roboto"/>
                <a:sym typeface="Roboto"/>
              </a:rPr>
              <a:t>72%</a:t>
            </a:r>
          </a:p>
          <a:p>
            <a:pPr lvl="0" rtl="0">
              <a:spcBef>
                <a:spcPts val="0"/>
              </a:spcBef>
              <a:buNone/>
            </a:pPr>
            <a:endParaRPr sz="1000" dirty="0">
              <a:solidFill>
                <a:srgbClr val="666666"/>
              </a:solidFill>
              <a:latin typeface="Roboto"/>
              <a:ea typeface="Roboto"/>
              <a:cs typeface="Roboto"/>
              <a:sym typeface="Roboto"/>
            </a:endParaRPr>
          </a:p>
          <a:p>
            <a:pPr lvl="0" rtl="0">
              <a:spcBef>
                <a:spcPts val="0"/>
              </a:spcBef>
              <a:buNone/>
            </a:pPr>
            <a:r>
              <a:rPr lang="en" sz="1000" dirty="0">
                <a:solidFill>
                  <a:srgbClr val="434343"/>
                </a:solidFill>
                <a:latin typeface="Roboto"/>
                <a:ea typeface="Roboto"/>
                <a:cs typeface="Roboto"/>
                <a:sym typeface="Roboto"/>
              </a:rPr>
              <a:t>CORONARY ARTERY DISEASE</a:t>
            </a:r>
          </a:p>
          <a:p>
            <a:pPr lvl="0" rtl="0">
              <a:spcBef>
                <a:spcPts val="0"/>
              </a:spcBef>
              <a:buNone/>
            </a:pPr>
            <a:r>
              <a:rPr lang="en" sz="1600" b="1" dirty="0">
                <a:solidFill>
                  <a:srgbClr val="FF8300"/>
                </a:solidFill>
                <a:latin typeface="Roboto"/>
                <a:ea typeface="Roboto"/>
                <a:cs typeface="Roboto"/>
                <a:sym typeface="Roboto"/>
              </a:rPr>
              <a:t>37%</a:t>
            </a:r>
          </a:p>
          <a:p>
            <a:pPr lvl="0" rtl="0">
              <a:spcBef>
                <a:spcPts val="0"/>
              </a:spcBef>
              <a:buNone/>
            </a:pPr>
            <a:endParaRPr sz="1000" dirty="0">
              <a:solidFill>
                <a:srgbClr val="666666"/>
              </a:solidFill>
              <a:latin typeface="Roboto"/>
              <a:ea typeface="Roboto"/>
              <a:cs typeface="Roboto"/>
              <a:sym typeface="Roboto"/>
            </a:endParaRPr>
          </a:p>
          <a:p>
            <a:pPr lvl="0" rtl="0">
              <a:spcBef>
                <a:spcPts val="0"/>
              </a:spcBef>
              <a:buNone/>
            </a:pPr>
            <a:r>
              <a:rPr lang="en" sz="1000" dirty="0">
                <a:solidFill>
                  <a:srgbClr val="434343"/>
                </a:solidFill>
                <a:latin typeface="Roboto"/>
                <a:ea typeface="Roboto"/>
                <a:cs typeface="Roboto"/>
                <a:sym typeface="Roboto"/>
              </a:rPr>
              <a:t>CONGESTIVE HEART FAILURE</a:t>
            </a:r>
          </a:p>
          <a:p>
            <a:pPr lvl="0" rtl="0">
              <a:spcBef>
                <a:spcPts val="0"/>
              </a:spcBef>
              <a:buNone/>
            </a:pPr>
            <a:r>
              <a:rPr lang="en" sz="1600" b="1" dirty="0">
                <a:solidFill>
                  <a:srgbClr val="FF8300"/>
                </a:solidFill>
                <a:latin typeface="Roboto"/>
                <a:ea typeface="Roboto"/>
                <a:cs typeface="Roboto"/>
                <a:sym typeface="Roboto"/>
              </a:rPr>
              <a:t>70%</a:t>
            </a:r>
          </a:p>
          <a:p>
            <a:pPr lvl="0" rtl="0">
              <a:spcBef>
                <a:spcPts val="0"/>
              </a:spcBef>
              <a:buNone/>
            </a:pPr>
            <a:endParaRPr sz="1000" dirty="0">
              <a:solidFill>
                <a:srgbClr val="666666"/>
              </a:solidFill>
              <a:latin typeface="Roboto"/>
              <a:ea typeface="Roboto"/>
              <a:cs typeface="Roboto"/>
              <a:sym typeface="Roboto"/>
            </a:endParaRPr>
          </a:p>
        </p:txBody>
      </p:sp>
      <p:cxnSp>
        <p:nvCxnSpPr>
          <p:cNvPr id="247" name="Shape 247"/>
          <p:cNvCxnSpPr/>
          <p:nvPr/>
        </p:nvCxnSpPr>
        <p:spPr>
          <a:xfrm>
            <a:off x="5040235" y="3810000"/>
            <a:ext cx="380400" cy="0"/>
          </a:xfrm>
          <a:prstGeom prst="straightConnector1">
            <a:avLst/>
          </a:prstGeom>
          <a:noFill/>
          <a:ln w="19050" cap="flat" cmpd="sng">
            <a:solidFill>
              <a:srgbClr val="999999"/>
            </a:solidFill>
            <a:prstDash val="solid"/>
            <a:round/>
            <a:headEnd type="none" w="lg" len="lg"/>
            <a:tailEnd type="triangle" w="lg" len="lg"/>
          </a:ln>
        </p:spPr>
      </p:cxnSp>
      <p:cxnSp>
        <p:nvCxnSpPr>
          <p:cNvPr id="248" name="Shape 248"/>
          <p:cNvCxnSpPr/>
          <p:nvPr/>
        </p:nvCxnSpPr>
        <p:spPr>
          <a:xfrm rot="10800000" flipH="1">
            <a:off x="5036590" y="3222167"/>
            <a:ext cx="369299" cy="295599"/>
          </a:xfrm>
          <a:prstGeom prst="straightConnector1">
            <a:avLst/>
          </a:prstGeom>
          <a:noFill/>
          <a:ln w="19050" cap="flat" cmpd="sng">
            <a:solidFill>
              <a:srgbClr val="999999"/>
            </a:solidFill>
            <a:prstDash val="solid"/>
            <a:round/>
            <a:headEnd type="none" w="lg" len="lg"/>
            <a:tailEnd type="triangle" w="lg" len="lg"/>
          </a:ln>
        </p:spPr>
      </p:cxnSp>
      <p:cxnSp>
        <p:nvCxnSpPr>
          <p:cNvPr id="249" name="Shape 249"/>
          <p:cNvCxnSpPr/>
          <p:nvPr/>
        </p:nvCxnSpPr>
        <p:spPr>
          <a:xfrm>
            <a:off x="5036589" y="4191420"/>
            <a:ext cx="369299" cy="309199"/>
          </a:xfrm>
          <a:prstGeom prst="straightConnector1">
            <a:avLst/>
          </a:prstGeom>
          <a:noFill/>
          <a:ln w="19050" cap="flat" cmpd="sng">
            <a:solidFill>
              <a:srgbClr val="999999"/>
            </a:solidFill>
            <a:prstDash val="solid"/>
            <a:round/>
            <a:headEnd type="none" w="lg" len="lg"/>
            <a:tailEnd type="triangle" w="lg" len="lg"/>
          </a:ln>
        </p:spPr>
      </p:cxnSp>
      <p:cxnSp>
        <p:nvCxnSpPr>
          <p:cNvPr id="250" name="Shape 250"/>
          <p:cNvCxnSpPr/>
          <p:nvPr/>
        </p:nvCxnSpPr>
        <p:spPr>
          <a:xfrm rot="10800000">
            <a:off x="3668158" y="3810000"/>
            <a:ext cx="389100" cy="0"/>
          </a:xfrm>
          <a:prstGeom prst="straightConnector1">
            <a:avLst/>
          </a:prstGeom>
          <a:noFill/>
          <a:ln w="19050" cap="flat" cmpd="sng">
            <a:solidFill>
              <a:srgbClr val="999999"/>
            </a:solidFill>
            <a:prstDash val="solid"/>
            <a:round/>
            <a:headEnd type="none" w="lg" len="lg"/>
            <a:tailEnd type="triangle" w="lg" len="lg"/>
          </a:ln>
        </p:spPr>
      </p:cxnSp>
      <p:cxnSp>
        <p:nvCxnSpPr>
          <p:cNvPr id="251" name="Shape 251"/>
          <p:cNvCxnSpPr/>
          <p:nvPr/>
        </p:nvCxnSpPr>
        <p:spPr>
          <a:xfrm rot="10800000">
            <a:off x="3673709" y="3222168"/>
            <a:ext cx="378000" cy="295599"/>
          </a:xfrm>
          <a:prstGeom prst="straightConnector1">
            <a:avLst/>
          </a:prstGeom>
          <a:noFill/>
          <a:ln w="19050" cap="flat" cmpd="sng">
            <a:solidFill>
              <a:srgbClr val="999999"/>
            </a:solidFill>
            <a:prstDash val="solid"/>
            <a:round/>
            <a:headEnd type="none" w="lg" len="lg"/>
            <a:tailEnd type="triangle" w="lg" len="lg"/>
          </a:ln>
        </p:spPr>
      </p:cxnSp>
      <p:cxnSp>
        <p:nvCxnSpPr>
          <p:cNvPr id="252" name="Shape 252"/>
          <p:cNvCxnSpPr/>
          <p:nvPr/>
        </p:nvCxnSpPr>
        <p:spPr>
          <a:xfrm flipH="1">
            <a:off x="3679258" y="4054082"/>
            <a:ext cx="378000" cy="309199"/>
          </a:xfrm>
          <a:prstGeom prst="straightConnector1">
            <a:avLst/>
          </a:prstGeom>
          <a:noFill/>
          <a:ln w="19050" cap="flat" cmpd="sng">
            <a:solidFill>
              <a:srgbClr val="999999"/>
            </a:solidFill>
            <a:prstDash val="solid"/>
            <a:round/>
            <a:headEnd type="none" w="lg" len="lg"/>
            <a:tailEnd type="triangle" w="lg" len="lg"/>
          </a:ln>
        </p:spPr>
      </p:cxnSp>
      <p:sp>
        <p:nvSpPr>
          <p:cNvPr id="2" name="TextBox 1"/>
          <p:cNvSpPr txBox="1"/>
          <p:nvPr/>
        </p:nvSpPr>
        <p:spPr>
          <a:xfrm>
            <a:off x="8084127" y="6419395"/>
            <a:ext cx="914400" cy="369332"/>
          </a:xfrm>
          <a:prstGeom prst="rect">
            <a:avLst/>
          </a:prstGeom>
          <a:solidFill>
            <a:schemeClr val="accent4">
              <a:lumMod val="40000"/>
              <a:lumOff val="60000"/>
            </a:schemeClr>
          </a:solidFill>
        </p:spPr>
        <p:txBody>
          <a:bodyPr wrap="square" rtlCol="0">
            <a:spAutoFit/>
          </a:bodyPr>
          <a:lstStyle/>
          <a:p>
            <a:endParaRPr lang="en-US" dirty="0"/>
          </a:p>
        </p:txBody>
      </p:sp>
    </p:spTree>
    <p:extLst>
      <p:ext uri="{BB962C8B-B14F-4D97-AF65-F5344CB8AC3E}">
        <p14:creationId xmlns:p14="http://schemas.microsoft.com/office/powerpoint/2010/main" val="409572655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91802" y="381000"/>
            <a:ext cx="9144000" cy="685800"/>
          </a:xfrm>
          <a:prstGeom prst="rect">
            <a:avLst/>
          </a:prstGeom>
        </p:spPr>
        <p:txBody>
          <a:bodyPr lIns="91425" tIns="91425" rIns="91425" bIns="91425" anchor="ctr" anchorCtr="0">
            <a:noAutofit/>
          </a:bodyPr>
          <a:lstStyle/>
          <a:p>
            <a:pPr lvl="0" rtl="0">
              <a:spcBef>
                <a:spcPts val="0"/>
              </a:spcBef>
              <a:buNone/>
            </a:pPr>
            <a:r>
              <a:rPr lang="en" sz="3200" dirty="0" smtClean="0">
                <a:solidFill>
                  <a:schemeClr val="tx1"/>
                </a:solidFill>
              </a:rPr>
              <a:t>S</a:t>
            </a:r>
            <a:r>
              <a:rPr lang="en" sz="3200" dirty="0" smtClean="0">
                <a:solidFill>
                  <a:srgbClr val="434343"/>
                </a:solidFill>
              </a:rPr>
              <a:t>EAMLESS </a:t>
            </a:r>
            <a:r>
              <a:rPr lang="en" sz="3200" dirty="0">
                <a:solidFill>
                  <a:srgbClr val="434343"/>
                </a:solidFill>
              </a:rPr>
              <a:t>CARE DELIVERY</a:t>
            </a:r>
          </a:p>
        </p:txBody>
      </p:sp>
      <p:sp>
        <p:nvSpPr>
          <p:cNvPr id="325" name="Shape 325"/>
          <p:cNvSpPr txBox="1"/>
          <p:nvPr/>
        </p:nvSpPr>
        <p:spPr>
          <a:xfrm>
            <a:off x="2869950" y="2113336"/>
            <a:ext cx="1275000" cy="404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None/>
            </a:pPr>
            <a:r>
              <a:rPr lang="en" sz="1000" dirty="0" smtClean="0">
                <a:solidFill>
                  <a:srgbClr val="666666"/>
                </a:solidFill>
                <a:latin typeface="Roboto"/>
                <a:ea typeface="Roboto"/>
                <a:cs typeface="Roboto"/>
                <a:sym typeface="Roboto"/>
              </a:rPr>
              <a:t>FREE TELECLINIC DIAGNOTICS </a:t>
            </a:r>
            <a:endParaRPr lang="en" sz="1000" dirty="0">
              <a:solidFill>
                <a:srgbClr val="666666"/>
              </a:solidFill>
              <a:latin typeface="Roboto"/>
              <a:ea typeface="Roboto"/>
              <a:cs typeface="Roboto"/>
              <a:sym typeface="Roboto"/>
            </a:endParaRPr>
          </a:p>
        </p:txBody>
      </p:sp>
      <p:sp>
        <p:nvSpPr>
          <p:cNvPr id="326" name="Shape 326"/>
          <p:cNvSpPr txBox="1"/>
          <p:nvPr/>
        </p:nvSpPr>
        <p:spPr>
          <a:xfrm>
            <a:off x="6225150" y="2113316"/>
            <a:ext cx="1643400" cy="404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None/>
            </a:pPr>
            <a:r>
              <a:rPr lang="en" sz="1000">
                <a:solidFill>
                  <a:srgbClr val="666666"/>
                </a:solidFill>
                <a:latin typeface="Roboto"/>
                <a:ea typeface="Roboto"/>
                <a:cs typeface="Roboto"/>
                <a:sym typeface="Roboto"/>
              </a:rPr>
              <a:t>CONTINUOUS CARE</a:t>
            </a:r>
          </a:p>
        </p:txBody>
      </p:sp>
      <p:sp>
        <p:nvSpPr>
          <p:cNvPr id="327" name="Shape 327"/>
          <p:cNvSpPr/>
          <p:nvPr/>
        </p:nvSpPr>
        <p:spPr>
          <a:xfrm flipH="1">
            <a:off x="3900962" y="2344750"/>
            <a:ext cx="857250" cy="209567"/>
          </a:xfrm>
          <a:custGeom>
            <a:avLst/>
            <a:gdLst/>
            <a:ahLst/>
            <a:cxnLst/>
            <a:rect l="0" t="0" r="0" b="0"/>
            <a:pathLst>
              <a:path w="34290" h="6287" extrusionOk="0">
                <a:moveTo>
                  <a:pt x="34290" y="0"/>
                </a:moveTo>
                <a:lnTo>
                  <a:pt x="0" y="0"/>
                </a:lnTo>
                <a:lnTo>
                  <a:pt x="190" y="6287"/>
                </a:lnTo>
              </a:path>
            </a:pathLst>
          </a:custGeom>
          <a:noFill/>
          <a:ln w="9525" cap="flat" cmpd="sng">
            <a:solidFill>
              <a:srgbClr val="999999"/>
            </a:solidFill>
            <a:prstDash val="solid"/>
            <a:round/>
            <a:headEnd type="none" w="lg" len="lg"/>
            <a:tailEnd type="none" w="lg" len="lg"/>
          </a:ln>
        </p:spPr>
      </p:sp>
      <p:sp>
        <p:nvSpPr>
          <p:cNvPr id="328" name="Shape 328"/>
          <p:cNvSpPr/>
          <p:nvPr/>
        </p:nvSpPr>
        <p:spPr>
          <a:xfrm>
            <a:off x="2248825" y="2344750"/>
            <a:ext cx="857250" cy="209567"/>
          </a:xfrm>
          <a:custGeom>
            <a:avLst/>
            <a:gdLst/>
            <a:ahLst/>
            <a:cxnLst/>
            <a:rect l="0" t="0" r="0" b="0"/>
            <a:pathLst>
              <a:path w="34290" h="6287" extrusionOk="0">
                <a:moveTo>
                  <a:pt x="34290" y="0"/>
                </a:moveTo>
                <a:lnTo>
                  <a:pt x="0" y="0"/>
                </a:lnTo>
                <a:lnTo>
                  <a:pt x="190" y="6287"/>
                </a:lnTo>
              </a:path>
            </a:pathLst>
          </a:custGeom>
          <a:noFill/>
          <a:ln w="9525" cap="flat" cmpd="sng">
            <a:solidFill>
              <a:srgbClr val="999999"/>
            </a:solidFill>
            <a:prstDash val="solid"/>
            <a:round/>
            <a:headEnd type="none" w="lg" len="lg"/>
            <a:tailEnd type="none" w="lg" len="lg"/>
          </a:ln>
        </p:spPr>
      </p:sp>
      <p:sp>
        <p:nvSpPr>
          <p:cNvPr id="329" name="Shape 329"/>
          <p:cNvSpPr/>
          <p:nvPr/>
        </p:nvSpPr>
        <p:spPr>
          <a:xfrm flipH="1">
            <a:off x="7653812" y="2344750"/>
            <a:ext cx="857250" cy="209567"/>
          </a:xfrm>
          <a:custGeom>
            <a:avLst/>
            <a:gdLst/>
            <a:ahLst/>
            <a:cxnLst/>
            <a:rect l="0" t="0" r="0" b="0"/>
            <a:pathLst>
              <a:path w="34290" h="6287" extrusionOk="0">
                <a:moveTo>
                  <a:pt x="34290" y="0"/>
                </a:moveTo>
                <a:lnTo>
                  <a:pt x="0" y="0"/>
                </a:lnTo>
                <a:lnTo>
                  <a:pt x="190" y="6287"/>
                </a:lnTo>
              </a:path>
            </a:pathLst>
          </a:custGeom>
          <a:noFill/>
          <a:ln w="9525" cap="flat" cmpd="sng">
            <a:solidFill>
              <a:srgbClr val="999999"/>
            </a:solidFill>
            <a:prstDash val="solid"/>
            <a:round/>
            <a:headEnd type="none" w="lg" len="lg"/>
            <a:tailEnd type="none" w="lg" len="lg"/>
          </a:ln>
        </p:spPr>
      </p:sp>
      <p:sp>
        <p:nvSpPr>
          <p:cNvPr id="330" name="Shape 330"/>
          <p:cNvSpPr/>
          <p:nvPr/>
        </p:nvSpPr>
        <p:spPr>
          <a:xfrm>
            <a:off x="5562425" y="2344750"/>
            <a:ext cx="857250" cy="209567"/>
          </a:xfrm>
          <a:custGeom>
            <a:avLst/>
            <a:gdLst/>
            <a:ahLst/>
            <a:cxnLst/>
            <a:rect l="0" t="0" r="0" b="0"/>
            <a:pathLst>
              <a:path w="34290" h="6287" extrusionOk="0">
                <a:moveTo>
                  <a:pt x="34290" y="0"/>
                </a:moveTo>
                <a:lnTo>
                  <a:pt x="0" y="0"/>
                </a:lnTo>
                <a:lnTo>
                  <a:pt x="190" y="6287"/>
                </a:lnTo>
              </a:path>
            </a:pathLst>
          </a:custGeom>
          <a:noFill/>
          <a:ln w="9525" cap="flat" cmpd="sng">
            <a:solidFill>
              <a:srgbClr val="999999"/>
            </a:solidFill>
            <a:prstDash val="solid"/>
            <a:round/>
            <a:headEnd type="none" w="lg" len="lg"/>
            <a:tailEnd type="none" w="lg" len="lg"/>
          </a:ln>
        </p:spPr>
      </p:sp>
      <p:sp>
        <p:nvSpPr>
          <p:cNvPr id="332" name="Shape 332"/>
          <p:cNvSpPr txBox="1"/>
          <p:nvPr/>
        </p:nvSpPr>
        <p:spPr>
          <a:xfrm>
            <a:off x="6963301" y="4744334"/>
            <a:ext cx="2046299" cy="911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200">
                <a:solidFill>
                  <a:srgbClr val="434343"/>
                </a:solidFill>
                <a:latin typeface="Roboto"/>
                <a:ea typeface="Roboto"/>
                <a:cs typeface="Roboto"/>
                <a:sym typeface="Roboto"/>
              </a:rPr>
              <a:t>Passive Data Flow</a:t>
            </a:r>
            <a:br>
              <a:rPr lang="en" sz="1200">
                <a:solidFill>
                  <a:srgbClr val="434343"/>
                </a:solidFill>
                <a:latin typeface="Roboto"/>
                <a:ea typeface="Roboto"/>
                <a:cs typeface="Roboto"/>
                <a:sym typeface="Roboto"/>
              </a:rPr>
            </a:br>
            <a:r>
              <a:rPr lang="en" sz="1200">
                <a:solidFill>
                  <a:srgbClr val="434343"/>
                </a:solidFill>
                <a:latin typeface="Roboto"/>
                <a:ea typeface="Roboto"/>
                <a:cs typeface="Roboto"/>
                <a:sym typeface="Roboto"/>
              </a:rPr>
              <a:t>Continuous Sleep Health </a:t>
            </a:r>
          </a:p>
        </p:txBody>
      </p:sp>
      <p:sp>
        <p:nvSpPr>
          <p:cNvPr id="333" name="Shape 333"/>
          <p:cNvSpPr txBox="1"/>
          <p:nvPr/>
        </p:nvSpPr>
        <p:spPr>
          <a:xfrm>
            <a:off x="271298" y="4246733"/>
            <a:ext cx="1275000" cy="636799"/>
          </a:xfrm>
          <a:prstGeom prst="rect">
            <a:avLst/>
          </a:prstGeom>
          <a:noFill/>
          <a:ln>
            <a:noFill/>
          </a:ln>
        </p:spPr>
        <p:txBody>
          <a:bodyPr lIns="91425" tIns="91425" rIns="91425" bIns="91425" anchor="ctr" anchorCtr="0">
            <a:noAutofit/>
          </a:bodyPr>
          <a:lstStyle/>
          <a:p>
            <a:pPr lvl="0" algn="ctr" rtl="0">
              <a:spcBef>
                <a:spcPts val="0"/>
              </a:spcBef>
              <a:spcAft>
                <a:spcPts val="0"/>
              </a:spcAft>
              <a:buNone/>
            </a:pPr>
            <a:r>
              <a:rPr lang="en" sz="1200">
                <a:solidFill>
                  <a:srgbClr val="005294"/>
                </a:solidFill>
                <a:latin typeface="Roboto"/>
                <a:ea typeface="Roboto"/>
                <a:cs typeface="Roboto"/>
                <a:sym typeface="Roboto"/>
              </a:rPr>
              <a:t>RISK ID</a:t>
            </a:r>
          </a:p>
        </p:txBody>
      </p:sp>
      <p:sp>
        <p:nvSpPr>
          <p:cNvPr id="334" name="Shape 334"/>
          <p:cNvSpPr txBox="1"/>
          <p:nvPr/>
        </p:nvSpPr>
        <p:spPr>
          <a:xfrm>
            <a:off x="1988100" y="4288532"/>
            <a:ext cx="1275000" cy="553200"/>
          </a:xfrm>
          <a:prstGeom prst="rect">
            <a:avLst/>
          </a:prstGeom>
          <a:noFill/>
          <a:ln>
            <a:noFill/>
          </a:ln>
        </p:spPr>
        <p:txBody>
          <a:bodyPr lIns="91425" tIns="91425" rIns="91425" bIns="91425" anchor="ctr" anchorCtr="0">
            <a:noAutofit/>
          </a:bodyPr>
          <a:lstStyle/>
          <a:p>
            <a:pPr lvl="0" algn="ctr" rtl="0">
              <a:spcBef>
                <a:spcPts val="0"/>
              </a:spcBef>
              <a:spcAft>
                <a:spcPts val="0"/>
              </a:spcAft>
              <a:buNone/>
            </a:pPr>
            <a:r>
              <a:rPr lang="en" sz="1200">
                <a:solidFill>
                  <a:srgbClr val="005294"/>
                </a:solidFill>
                <a:latin typeface="Roboto"/>
                <a:ea typeface="Roboto"/>
                <a:cs typeface="Roboto"/>
                <a:sym typeface="Roboto"/>
              </a:rPr>
              <a:t>DIAGNOSE</a:t>
            </a:r>
          </a:p>
        </p:txBody>
      </p:sp>
      <p:sp>
        <p:nvSpPr>
          <p:cNvPr id="335" name="Shape 335"/>
          <p:cNvSpPr txBox="1"/>
          <p:nvPr/>
        </p:nvSpPr>
        <p:spPr>
          <a:xfrm>
            <a:off x="3850048" y="4246733"/>
            <a:ext cx="1275000" cy="636799"/>
          </a:xfrm>
          <a:prstGeom prst="rect">
            <a:avLst/>
          </a:prstGeom>
          <a:noFill/>
          <a:ln>
            <a:noFill/>
          </a:ln>
        </p:spPr>
        <p:txBody>
          <a:bodyPr lIns="91425" tIns="91425" rIns="91425" bIns="91425" anchor="ctr" anchorCtr="0">
            <a:noAutofit/>
          </a:bodyPr>
          <a:lstStyle/>
          <a:p>
            <a:pPr lvl="0" algn="ctr" rtl="0">
              <a:spcBef>
                <a:spcPts val="0"/>
              </a:spcBef>
              <a:spcAft>
                <a:spcPts val="0"/>
              </a:spcAft>
              <a:buNone/>
            </a:pPr>
            <a:r>
              <a:rPr lang="en" sz="1200">
                <a:solidFill>
                  <a:srgbClr val="005294"/>
                </a:solidFill>
                <a:latin typeface="Roboto"/>
                <a:ea typeface="Roboto"/>
                <a:cs typeface="Roboto"/>
                <a:sym typeface="Roboto"/>
              </a:rPr>
              <a:t>INITIATE TREATMENTS</a:t>
            </a:r>
          </a:p>
        </p:txBody>
      </p:sp>
      <p:sp>
        <p:nvSpPr>
          <p:cNvPr id="336" name="Shape 336"/>
          <p:cNvSpPr txBox="1"/>
          <p:nvPr/>
        </p:nvSpPr>
        <p:spPr>
          <a:xfrm>
            <a:off x="5288051" y="4246733"/>
            <a:ext cx="2046299" cy="636799"/>
          </a:xfrm>
          <a:prstGeom prst="rect">
            <a:avLst/>
          </a:prstGeom>
          <a:noFill/>
          <a:ln>
            <a:noFill/>
          </a:ln>
        </p:spPr>
        <p:txBody>
          <a:bodyPr lIns="91425" tIns="91425" rIns="91425" bIns="91425" anchor="ctr" anchorCtr="0">
            <a:noAutofit/>
          </a:bodyPr>
          <a:lstStyle/>
          <a:p>
            <a:pPr lvl="0" algn="ctr" rtl="0">
              <a:spcBef>
                <a:spcPts val="0"/>
              </a:spcBef>
              <a:spcAft>
                <a:spcPts val="0"/>
              </a:spcAft>
              <a:buNone/>
            </a:pPr>
            <a:r>
              <a:rPr lang="en" sz="1200">
                <a:solidFill>
                  <a:srgbClr val="005294"/>
                </a:solidFill>
                <a:latin typeface="Roboto"/>
                <a:ea typeface="Roboto"/>
                <a:cs typeface="Roboto"/>
                <a:sym typeface="Roboto"/>
              </a:rPr>
              <a:t>TREATMENT</a:t>
            </a:r>
          </a:p>
          <a:p>
            <a:pPr lvl="0" algn="ctr" rtl="0">
              <a:spcBef>
                <a:spcPts val="0"/>
              </a:spcBef>
              <a:spcAft>
                <a:spcPts val="0"/>
              </a:spcAft>
              <a:buNone/>
            </a:pPr>
            <a:r>
              <a:rPr lang="en" sz="1200">
                <a:solidFill>
                  <a:srgbClr val="005294"/>
                </a:solidFill>
                <a:latin typeface="Roboto"/>
                <a:ea typeface="Roboto"/>
                <a:cs typeface="Roboto"/>
                <a:sym typeface="Roboto"/>
              </a:rPr>
              <a:t>TRACKING </a:t>
            </a:r>
          </a:p>
        </p:txBody>
      </p:sp>
      <p:pic>
        <p:nvPicPr>
          <p:cNvPr id="337" name="Shape 337"/>
          <p:cNvPicPr preferRelativeResize="0"/>
          <p:nvPr/>
        </p:nvPicPr>
        <p:blipFill>
          <a:blip r:embed="rId3">
            <a:alphaModFix/>
          </a:blip>
          <a:stretch>
            <a:fillRect/>
          </a:stretch>
        </p:blipFill>
        <p:spPr>
          <a:xfrm>
            <a:off x="6356538" y="2443732"/>
            <a:ext cx="1431524" cy="1895499"/>
          </a:xfrm>
          <a:prstGeom prst="rect">
            <a:avLst/>
          </a:prstGeom>
          <a:noFill/>
          <a:ln>
            <a:noFill/>
          </a:ln>
        </p:spPr>
      </p:pic>
      <p:sp>
        <p:nvSpPr>
          <p:cNvPr id="338" name="Shape 338"/>
          <p:cNvSpPr txBox="1"/>
          <p:nvPr/>
        </p:nvSpPr>
        <p:spPr>
          <a:xfrm>
            <a:off x="155799" y="4845933"/>
            <a:ext cx="1505999" cy="704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91666"/>
              <a:buFont typeface="Arial"/>
              <a:buNone/>
            </a:pPr>
            <a:r>
              <a:rPr lang="en" sz="1200" dirty="0" smtClean="0">
                <a:solidFill>
                  <a:srgbClr val="FF0000"/>
                </a:solidFill>
                <a:latin typeface="Roboto"/>
                <a:ea typeface="Roboto"/>
                <a:cs typeface="Roboto"/>
                <a:sym typeface="Roboto"/>
              </a:rPr>
              <a:t>At Home or </a:t>
            </a:r>
            <a:r>
              <a:rPr lang="en" sz="1200" dirty="0">
                <a:solidFill>
                  <a:srgbClr val="FF0000"/>
                </a:solidFill>
                <a:latin typeface="Roboto"/>
                <a:ea typeface="Roboto"/>
                <a:cs typeface="Roboto"/>
                <a:sym typeface="Roboto"/>
              </a:rPr>
              <a:t>W</a:t>
            </a:r>
            <a:r>
              <a:rPr lang="en" sz="1200" dirty="0" smtClean="0">
                <a:solidFill>
                  <a:srgbClr val="FF0000"/>
                </a:solidFill>
                <a:latin typeface="Roboto"/>
                <a:ea typeface="Roboto"/>
                <a:cs typeface="Roboto"/>
                <a:sym typeface="Roboto"/>
              </a:rPr>
              <a:t>orksite  </a:t>
            </a:r>
            <a:r>
              <a:rPr lang="en" sz="1200" dirty="0" smtClean="0">
                <a:solidFill>
                  <a:srgbClr val="434343"/>
                </a:solidFill>
                <a:latin typeface="Roboto"/>
                <a:ea typeface="Roboto"/>
                <a:cs typeface="Roboto"/>
                <a:sym typeface="Roboto"/>
              </a:rPr>
              <a:t>Sleep </a:t>
            </a:r>
            <a:r>
              <a:rPr lang="en" sz="1200" dirty="0">
                <a:solidFill>
                  <a:srgbClr val="434343"/>
                </a:solidFill>
                <a:latin typeface="Roboto"/>
                <a:ea typeface="Roboto"/>
                <a:cs typeface="Roboto"/>
                <a:sym typeface="Roboto"/>
              </a:rPr>
              <a:t>Health Risk Assessment</a:t>
            </a:r>
          </a:p>
        </p:txBody>
      </p:sp>
      <p:sp>
        <p:nvSpPr>
          <p:cNvPr id="339" name="Shape 339"/>
          <p:cNvSpPr txBox="1"/>
          <p:nvPr/>
        </p:nvSpPr>
        <p:spPr>
          <a:xfrm>
            <a:off x="1617150" y="4845933"/>
            <a:ext cx="1971000" cy="704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91666"/>
              <a:buFont typeface="Arial"/>
              <a:buNone/>
            </a:pPr>
            <a:r>
              <a:rPr lang="en" sz="1200" dirty="0" smtClean="0">
                <a:solidFill>
                  <a:srgbClr val="FF0000"/>
                </a:solidFill>
                <a:latin typeface="Roboto"/>
                <a:ea typeface="Roboto"/>
                <a:cs typeface="Roboto"/>
                <a:sym typeface="Roboto"/>
              </a:rPr>
              <a:t>At -Site </a:t>
            </a:r>
            <a:r>
              <a:rPr lang="en" sz="1200" dirty="0" smtClean="0">
                <a:solidFill>
                  <a:srgbClr val="434343"/>
                </a:solidFill>
                <a:latin typeface="Roboto"/>
                <a:ea typeface="Roboto"/>
                <a:cs typeface="Roboto"/>
                <a:sym typeface="Roboto"/>
              </a:rPr>
              <a:t>Multi-Level </a:t>
            </a:r>
            <a:r>
              <a:rPr lang="en" sz="1200" dirty="0">
                <a:solidFill>
                  <a:srgbClr val="434343"/>
                </a:solidFill>
                <a:latin typeface="Roboto"/>
                <a:ea typeface="Roboto"/>
                <a:cs typeface="Roboto"/>
                <a:sym typeface="Roboto"/>
              </a:rPr>
              <a:t>Sleep </a:t>
            </a:r>
          </a:p>
          <a:p>
            <a:pPr marL="0" marR="0" lvl="0" indent="0" algn="ctr" rtl="0">
              <a:lnSpc>
                <a:spcPct val="100000"/>
              </a:lnSpc>
              <a:spcBef>
                <a:spcPts val="0"/>
              </a:spcBef>
              <a:spcAft>
                <a:spcPts val="0"/>
              </a:spcAft>
              <a:buClr>
                <a:srgbClr val="000000"/>
              </a:buClr>
              <a:buSzPct val="91666"/>
              <a:buFont typeface="Arial"/>
              <a:buNone/>
            </a:pPr>
            <a:r>
              <a:rPr lang="en" sz="1200" dirty="0">
                <a:solidFill>
                  <a:srgbClr val="434343"/>
                </a:solidFill>
                <a:latin typeface="Roboto"/>
                <a:ea typeface="Roboto"/>
                <a:cs typeface="Roboto"/>
                <a:sym typeface="Roboto"/>
              </a:rPr>
              <a:t>Test w/ Medical Informatics</a:t>
            </a:r>
          </a:p>
        </p:txBody>
      </p:sp>
      <p:sp>
        <p:nvSpPr>
          <p:cNvPr id="340" name="Shape 340"/>
          <p:cNvSpPr txBox="1"/>
          <p:nvPr/>
        </p:nvSpPr>
        <p:spPr>
          <a:xfrm>
            <a:off x="3850048" y="4845933"/>
            <a:ext cx="1275000" cy="704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None/>
            </a:pPr>
            <a:r>
              <a:rPr lang="en" sz="1200">
                <a:solidFill>
                  <a:srgbClr val="434343"/>
                </a:solidFill>
                <a:latin typeface="Roboto"/>
                <a:ea typeface="Roboto"/>
                <a:cs typeface="Roboto"/>
                <a:sym typeface="Roboto"/>
              </a:rPr>
              <a:t>Sleep Coaching </a:t>
            </a:r>
            <a:br>
              <a:rPr lang="en" sz="1200">
                <a:solidFill>
                  <a:srgbClr val="434343"/>
                </a:solidFill>
                <a:latin typeface="Roboto"/>
                <a:ea typeface="Roboto"/>
                <a:cs typeface="Roboto"/>
                <a:sym typeface="Roboto"/>
              </a:rPr>
            </a:br>
            <a:r>
              <a:rPr lang="en" sz="1200">
                <a:solidFill>
                  <a:srgbClr val="434343"/>
                </a:solidFill>
                <a:latin typeface="Roboto"/>
                <a:ea typeface="Roboto"/>
                <a:cs typeface="Roboto"/>
                <a:sym typeface="Roboto"/>
              </a:rPr>
              <a:t>w/ Care Plan</a:t>
            </a:r>
          </a:p>
        </p:txBody>
      </p:sp>
      <p:sp>
        <p:nvSpPr>
          <p:cNvPr id="341" name="Shape 341"/>
          <p:cNvSpPr txBox="1"/>
          <p:nvPr/>
        </p:nvSpPr>
        <p:spPr>
          <a:xfrm>
            <a:off x="5462073" y="4845933"/>
            <a:ext cx="1696500" cy="704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200">
                <a:solidFill>
                  <a:srgbClr val="434343"/>
                </a:solidFill>
                <a:latin typeface="Roboto"/>
                <a:ea typeface="Roboto"/>
                <a:cs typeface="Roboto"/>
                <a:sym typeface="Roboto"/>
              </a:rPr>
              <a:t>Real-Time Tracking</a:t>
            </a:r>
          </a:p>
          <a:p>
            <a:pPr marL="0" marR="0" lvl="0" indent="0" algn="ctr" rtl="0">
              <a:lnSpc>
                <a:spcPct val="100000"/>
              </a:lnSpc>
              <a:spcBef>
                <a:spcPts val="0"/>
              </a:spcBef>
              <a:spcAft>
                <a:spcPts val="0"/>
              </a:spcAft>
              <a:buNone/>
            </a:pPr>
            <a:r>
              <a:rPr lang="en" sz="1200">
                <a:solidFill>
                  <a:srgbClr val="434343"/>
                </a:solidFill>
                <a:latin typeface="Roboto"/>
                <a:ea typeface="Roboto"/>
                <a:cs typeface="Roboto"/>
                <a:sym typeface="Roboto"/>
              </a:rPr>
              <a:t>Ongoing Support</a:t>
            </a:r>
          </a:p>
        </p:txBody>
      </p:sp>
      <p:sp>
        <p:nvSpPr>
          <p:cNvPr id="342" name="Shape 342"/>
          <p:cNvSpPr/>
          <p:nvPr/>
        </p:nvSpPr>
        <p:spPr>
          <a:xfrm>
            <a:off x="5249176" y="3789542"/>
            <a:ext cx="278175" cy="1391401"/>
          </a:xfrm>
          <a:custGeom>
            <a:avLst/>
            <a:gdLst/>
            <a:ahLst/>
            <a:cxnLst/>
            <a:rect l="0" t="0" r="0" b="0"/>
            <a:pathLst>
              <a:path w="11127" h="79767" extrusionOk="0">
                <a:moveTo>
                  <a:pt x="0" y="0"/>
                </a:moveTo>
                <a:lnTo>
                  <a:pt x="11127" y="41528"/>
                </a:lnTo>
                <a:lnTo>
                  <a:pt x="881" y="79767"/>
                </a:lnTo>
              </a:path>
            </a:pathLst>
          </a:custGeom>
          <a:noFill/>
          <a:ln w="9525" cap="flat" cmpd="sng">
            <a:solidFill>
              <a:srgbClr val="999999"/>
            </a:solidFill>
            <a:prstDash val="solid"/>
            <a:round/>
            <a:headEnd type="none" w="lg" len="lg"/>
            <a:tailEnd type="none" w="lg" len="lg"/>
          </a:ln>
        </p:spPr>
      </p:sp>
      <p:sp>
        <p:nvSpPr>
          <p:cNvPr id="343" name="Shape 343"/>
          <p:cNvSpPr/>
          <p:nvPr/>
        </p:nvSpPr>
        <p:spPr>
          <a:xfrm>
            <a:off x="3469651" y="3789542"/>
            <a:ext cx="278175" cy="1391401"/>
          </a:xfrm>
          <a:custGeom>
            <a:avLst/>
            <a:gdLst/>
            <a:ahLst/>
            <a:cxnLst/>
            <a:rect l="0" t="0" r="0" b="0"/>
            <a:pathLst>
              <a:path w="11127" h="79767" extrusionOk="0">
                <a:moveTo>
                  <a:pt x="0" y="0"/>
                </a:moveTo>
                <a:lnTo>
                  <a:pt x="11127" y="41528"/>
                </a:lnTo>
                <a:lnTo>
                  <a:pt x="881" y="79767"/>
                </a:lnTo>
              </a:path>
            </a:pathLst>
          </a:custGeom>
          <a:noFill/>
          <a:ln w="9525" cap="flat" cmpd="sng">
            <a:solidFill>
              <a:srgbClr val="999999"/>
            </a:solidFill>
            <a:prstDash val="solid"/>
            <a:round/>
            <a:headEnd type="none" w="lg" len="lg"/>
            <a:tailEnd type="none" w="lg" len="lg"/>
          </a:ln>
        </p:spPr>
      </p:sp>
      <p:sp>
        <p:nvSpPr>
          <p:cNvPr id="344" name="Shape 344"/>
          <p:cNvSpPr/>
          <p:nvPr/>
        </p:nvSpPr>
        <p:spPr>
          <a:xfrm>
            <a:off x="1635426" y="3789542"/>
            <a:ext cx="278175" cy="1391401"/>
          </a:xfrm>
          <a:custGeom>
            <a:avLst/>
            <a:gdLst/>
            <a:ahLst/>
            <a:cxnLst/>
            <a:rect l="0" t="0" r="0" b="0"/>
            <a:pathLst>
              <a:path w="11127" h="79767" extrusionOk="0">
                <a:moveTo>
                  <a:pt x="0" y="0"/>
                </a:moveTo>
                <a:lnTo>
                  <a:pt x="11127" y="41528"/>
                </a:lnTo>
                <a:lnTo>
                  <a:pt x="881" y="79767"/>
                </a:lnTo>
              </a:path>
            </a:pathLst>
          </a:custGeom>
          <a:noFill/>
          <a:ln w="9525" cap="flat" cmpd="sng">
            <a:solidFill>
              <a:srgbClr val="999999"/>
            </a:solidFill>
            <a:prstDash val="solid"/>
            <a:round/>
            <a:headEnd type="none" w="lg" len="lg"/>
            <a:tailEnd type="none" w="lg" len="lg"/>
          </a:ln>
        </p:spPr>
      </p:sp>
      <p:cxnSp>
        <p:nvCxnSpPr>
          <p:cNvPr id="345" name="Shape 345"/>
          <p:cNvCxnSpPr/>
          <p:nvPr/>
        </p:nvCxnSpPr>
        <p:spPr>
          <a:xfrm rot="10800000">
            <a:off x="371199" y="4854967"/>
            <a:ext cx="1075199" cy="0"/>
          </a:xfrm>
          <a:prstGeom prst="straightConnector1">
            <a:avLst/>
          </a:prstGeom>
          <a:noFill/>
          <a:ln w="9525" cap="flat" cmpd="sng">
            <a:solidFill>
              <a:srgbClr val="54B847"/>
            </a:solidFill>
            <a:prstDash val="solid"/>
            <a:round/>
            <a:headEnd type="none" w="lg" len="lg"/>
            <a:tailEnd type="none" w="lg" len="lg"/>
          </a:ln>
        </p:spPr>
      </p:cxnSp>
      <p:cxnSp>
        <p:nvCxnSpPr>
          <p:cNvPr id="346" name="Shape 346"/>
          <p:cNvCxnSpPr/>
          <p:nvPr/>
        </p:nvCxnSpPr>
        <p:spPr>
          <a:xfrm rot="10800000">
            <a:off x="3949949" y="4854967"/>
            <a:ext cx="1075199" cy="0"/>
          </a:xfrm>
          <a:prstGeom prst="straightConnector1">
            <a:avLst/>
          </a:prstGeom>
          <a:noFill/>
          <a:ln w="9525" cap="flat" cmpd="sng">
            <a:solidFill>
              <a:srgbClr val="54B847"/>
            </a:solidFill>
            <a:prstDash val="solid"/>
            <a:round/>
            <a:headEnd type="none" w="lg" len="lg"/>
            <a:tailEnd type="none" w="lg" len="lg"/>
          </a:ln>
        </p:spPr>
      </p:cxnSp>
      <p:cxnSp>
        <p:nvCxnSpPr>
          <p:cNvPr id="347" name="Shape 347"/>
          <p:cNvCxnSpPr/>
          <p:nvPr/>
        </p:nvCxnSpPr>
        <p:spPr>
          <a:xfrm rot="10800000">
            <a:off x="5678824" y="4854967"/>
            <a:ext cx="1263000" cy="0"/>
          </a:xfrm>
          <a:prstGeom prst="straightConnector1">
            <a:avLst/>
          </a:prstGeom>
          <a:noFill/>
          <a:ln w="9525" cap="flat" cmpd="sng">
            <a:solidFill>
              <a:srgbClr val="54B847"/>
            </a:solidFill>
            <a:prstDash val="solid"/>
            <a:round/>
            <a:headEnd type="none" w="lg" len="lg"/>
            <a:tailEnd type="none" w="lg" len="lg"/>
          </a:ln>
        </p:spPr>
      </p:cxnSp>
      <p:cxnSp>
        <p:nvCxnSpPr>
          <p:cNvPr id="348" name="Shape 348"/>
          <p:cNvCxnSpPr/>
          <p:nvPr/>
        </p:nvCxnSpPr>
        <p:spPr>
          <a:xfrm rot="10800000">
            <a:off x="2088001" y="4854967"/>
            <a:ext cx="1075199" cy="0"/>
          </a:xfrm>
          <a:prstGeom prst="straightConnector1">
            <a:avLst/>
          </a:prstGeom>
          <a:noFill/>
          <a:ln w="9525" cap="flat" cmpd="sng">
            <a:solidFill>
              <a:srgbClr val="54B847"/>
            </a:solidFill>
            <a:prstDash val="solid"/>
            <a:round/>
            <a:headEnd type="none" w="lg" len="lg"/>
            <a:tailEnd type="none" w="lg" len="lg"/>
          </a:ln>
        </p:spPr>
      </p:cxnSp>
      <p:pic>
        <p:nvPicPr>
          <p:cNvPr id="349" name="Shape 349"/>
          <p:cNvPicPr preferRelativeResize="0"/>
          <p:nvPr/>
        </p:nvPicPr>
        <p:blipFill>
          <a:blip r:embed="rId4">
            <a:alphaModFix/>
          </a:blip>
          <a:stretch>
            <a:fillRect/>
          </a:stretch>
        </p:blipFill>
        <p:spPr>
          <a:xfrm>
            <a:off x="588549" y="3207101"/>
            <a:ext cx="640499" cy="853999"/>
          </a:xfrm>
          <a:prstGeom prst="rect">
            <a:avLst/>
          </a:prstGeom>
          <a:noFill/>
          <a:ln>
            <a:noFill/>
          </a:ln>
        </p:spPr>
      </p:pic>
      <p:sp>
        <p:nvSpPr>
          <p:cNvPr id="350" name="Shape 350"/>
          <p:cNvSpPr txBox="1"/>
          <p:nvPr/>
        </p:nvSpPr>
        <p:spPr>
          <a:xfrm>
            <a:off x="7000950" y="4246733"/>
            <a:ext cx="1971000" cy="636799"/>
          </a:xfrm>
          <a:prstGeom prst="rect">
            <a:avLst/>
          </a:prstGeom>
          <a:noFill/>
          <a:ln>
            <a:noFill/>
          </a:ln>
        </p:spPr>
        <p:txBody>
          <a:bodyPr lIns="91425" tIns="91425" rIns="91425" bIns="91425" anchor="ctr" anchorCtr="0">
            <a:noAutofit/>
          </a:bodyPr>
          <a:lstStyle/>
          <a:p>
            <a:pPr lvl="0" algn="ctr" rtl="0">
              <a:spcBef>
                <a:spcPts val="0"/>
              </a:spcBef>
              <a:spcAft>
                <a:spcPts val="0"/>
              </a:spcAft>
              <a:buNone/>
            </a:pPr>
            <a:r>
              <a:rPr lang="en" sz="1200">
                <a:solidFill>
                  <a:srgbClr val="005294"/>
                </a:solidFill>
                <a:latin typeface="Roboto"/>
                <a:ea typeface="Roboto"/>
                <a:cs typeface="Roboto"/>
                <a:sym typeface="Roboto"/>
              </a:rPr>
              <a:t>RECOVERY </a:t>
            </a:r>
            <a:br>
              <a:rPr lang="en" sz="1200">
                <a:solidFill>
                  <a:srgbClr val="005294"/>
                </a:solidFill>
                <a:latin typeface="Roboto"/>
                <a:ea typeface="Roboto"/>
                <a:cs typeface="Roboto"/>
                <a:sym typeface="Roboto"/>
              </a:rPr>
            </a:br>
            <a:r>
              <a:rPr lang="en" sz="1200">
                <a:solidFill>
                  <a:srgbClr val="005294"/>
                </a:solidFill>
                <a:latin typeface="Roboto"/>
                <a:ea typeface="Roboto"/>
                <a:cs typeface="Roboto"/>
                <a:sym typeface="Roboto"/>
              </a:rPr>
              <a:t>&amp; MAINTENANCE</a:t>
            </a:r>
          </a:p>
        </p:txBody>
      </p:sp>
      <p:cxnSp>
        <p:nvCxnSpPr>
          <p:cNvPr id="351" name="Shape 351"/>
          <p:cNvCxnSpPr/>
          <p:nvPr/>
        </p:nvCxnSpPr>
        <p:spPr>
          <a:xfrm flipH="1">
            <a:off x="7297351" y="4854967"/>
            <a:ext cx="1378199" cy="8399"/>
          </a:xfrm>
          <a:prstGeom prst="straightConnector1">
            <a:avLst/>
          </a:prstGeom>
          <a:noFill/>
          <a:ln w="9525" cap="flat" cmpd="sng">
            <a:solidFill>
              <a:srgbClr val="54B847"/>
            </a:solidFill>
            <a:prstDash val="solid"/>
            <a:round/>
            <a:headEnd type="none" w="lg" len="lg"/>
            <a:tailEnd type="none" w="lg" len="lg"/>
          </a:ln>
        </p:spPr>
      </p:cxnSp>
      <p:pic>
        <p:nvPicPr>
          <p:cNvPr id="352" name="Shape 352"/>
          <p:cNvPicPr preferRelativeResize="0"/>
          <p:nvPr/>
        </p:nvPicPr>
        <p:blipFill rotWithShape="1">
          <a:blip r:embed="rId5">
            <a:alphaModFix/>
          </a:blip>
          <a:srcRect/>
          <a:stretch/>
        </p:blipFill>
        <p:spPr>
          <a:xfrm>
            <a:off x="4176149" y="3149501"/>
            <a:ext cx="622799" cy="911599"/>
          </a:xfrm>
          <a:prstGeom prst="rect">
            <a:avLst/>
          </a:prstGeom>
          <a:noFill/>
          <a:ln>
            <a:noFill/>
          </a:ln>
        </p:spPr>
      </p:pic>
      <p:pic>
        <p:nvPicPr>
          <p:cNvPr id="353" name="Shape 353"/>
          <p:cNvPicPr preferRelativeResize="0"/>
          <p:nvPr/>
        </p:nvPicPr>
        <p:blipFill>
          <a:blip r:embed="rId6">
            <a:alphaModFix/>
          </a:blip>
          <a:stretch>
            <a:fillRect/>
          </a:stretch>
        </p:blipFill>
        <p:spPr>
          <a:xfrm>
            <a:off x="2319974" y="3356700"/>
            <a:ext cx="528300" cy="704400"/>
          </a:xfrm>
          <a:prstGeom prst="rect">
            <a:avLst/>
          </a:prstGeom>
          <a:noFill/>
          <a:ln>
            <a:noFill/>
          </a:ln>
        </p:spPr>
      </p:pic>
      <p:sp>
        <p:nvSpPr>
          <p:cNvPr id="3" name="TextBox 2"/>
          <p:cNvSpPr txBox="1"/>
          <p:nvPr/>
        </p:nvSpPr>
        <p:spPr>
          <a:xfrm>
            <a:off x="8002909" y="6368534"/>
            <a:ext cx="1023150" cy="369332"/>
          </a:xfrm>
          <a:prstGeom prst="rect">
            <a:avLst/>
          </a:prstGeom>
          <a:solidFill>
            <a:schemeClr val="accent4">
              <a:lumMod val="40000"/>
              <a:lumOff val="60000"/>
            </a:schemeClr>
          </a:solidFill>
        </p:spPr>
        <p:txBody>
          <a:bodyPr wrap="square" rtlCol="0">
            <a:spAutoFit/>
          </a:bodyPr>
          <a:lstStyle/>
          <a:p>
            <a:endParaRPr lang="en-US" dirty="0"/>
          </a:p>
        </p:txBody>
      </p:sp>
    </p:spTree>
    <p:extLst>
      <p:ext uri="{BB962C8B-B14F-4D97-AF65-F5344CB8AC3E}">
        <p14:creationId xmlns:p14="http://schemas.microsoft.com/office/powerpoint/2010/main" val="246009665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idx="4294967295"/>
          </p:nvPr>
        </p:nvSpPr>
        <p:spPr>
          <a:xfrm>
            <a:off x="15572" y="76200"/>
            <a:ext cx="9144000" cy="990600"/>
          </a:xfrm>
          <a:prstGeom prst="rect">
            <a:avLst/>
          </a:prstGeom>
        </p:spPr>
        <p:txBody>
          <a:bodyPr lIns="91425" tIns="91425" rIns="91425" bIns="91425" anchor="ctr" anchorCtr="0">
            <a:noAutofit/>
          </a:bodyPr>
          <a:lstStyle/>
          <a:p>
            <a:pPr algn="ctr">
              <a:spcBef>
                <a:spcPts val="0"/>
              </a:spcBef>
              <a:buNone/>
            </a:pPr>
            <a:r>
              <a:rPr lang="en" sz="3200" dirty="0">
                <a:solidFill>
                  <a:srgbClr val="434343"/>
                </a:solidFill>
              </a:rPr>
              <a:t>BETTER SLEEP SOLUTION</a:t>
            </a:r>
          </a:p>
        </p:txBody>
      </p:sp>
      <p:sp>
        <p:nvSpPr>
          <p:cNvPr id="438" name="Shape 438"/>
          <p:cNvSpPr/>
          <p:nvPr/>
        </p:nvSpPr>
        <p:spPr>
          <a:xfrm>
            <a:off x="859825" y="2088670"/>
            <a:ext cx="1423799" cy="1928799"/>
          </a:xfrm>
          <a:prstGeom prst="ellipse">
            <a:avLst/>
          </a:prstGeom>
          <a:solidFill>
            <a:srgbClr val="FF8300"/>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439" name="Shape 439"/>
          <p:cNvSpPr txBox="1"/>
          <p:nvPr/>
        </p:nvSpPr>
        <p:spPr>
          <a:xfrm>
            <a:off x="934225" y="3109763"/>
            <a:ext cx="1275000" cy="832799"/>
          </a:xfrm>
          <a:prstGeom prst="rect">
            <a:avLst/>
          </a:prstGeom>
          <a:noFill/>
          <a:ln>
            <a:noFill/>
          </a:ln>
        </p:spPr>
        <p:txBody>
          <a:bodyPr lIns="91425" tIns="91425" rIns="91425" bIns="91425" anchor="t" anchorCtr="0">
            <a:noAutofit/>
          </a:bodyPr>
          <a:lstStyle/>
          <a:p>
            <a:pPr algn="ctr">
              <a:buClr>
                <a:srgbClr val="000000"/>
              </a:buClr>
              <a:buSzPct val="122222"/>
              <a:buFont typeface="Arial"/>
              <a:buNone/>
            </a:pPr>
            <a:r>
              <a:rPr lang="en" sz="1100" b="1" kern="0" dirty="0">
                <a:solidFill>
                  <a:srgbClr val="FFFFFF"/>
                </a:solidFill>
                <a:latin typeface="Roboto Slab"/>
                <a:ea typeface="Roboto Slab"/>
                <a:cs typeface="Roboto Slab"/>
                <a:sym typeface="Roboto Slab"/>
                <a:rtl val="0"/>
              </a:rPr>
              <a:t>STANDARD </a:t>
            </a:r>
          </a:p>
          <a:p>
            <a:pPr algn="ctr">
              <a:buClr>
                <a:srgbClr val="000000"/>
              </a:buClr>
              <a:buSzPct val="122222"/>
              <a:buFont typeface="Arial"/>
              <a:buNone/>
            </a:pPr>
            <a:r>
              <a:rPr lang="en" sz="1100" b="1" kern="0" dirty="0">
                <a:solidFill>
                  <a:srgbClr val="FFFFFF"/>
                </a:solidFill>
                <a:latin typeface="Roboto Slab"/>
                <a:ea typeface="Roboto Slab"/>
                <a:cs typeface="Roboto Slab"/>
                <a:sym typeface="Roboto Slab"/>
                <a:rtl val="0"/>
              </a:rPr>
              <a:t>SLEEP </a:t>
            </a:r>
          </a:p>
          <a:p>
            <a:pPr algn="ctr">
              <a:buClr>
                <a:srgbClr val="000000"/>
              </a:buClr>
              <a:buSzPct val="122222"/>
              <a:buFont typeface="Arial"/>
              <a:buNone/>
            </a:pPr>
            <a:r>
              <a:rPr lang="en" sz="1100" b="1" kern="0" dirty="0">
                <a:solidFill>
                  <a:srgbClr val="FFFFFF"/>
                </a:solidFill>
                <a:latin typeface="Roboto Slab"/>
                <a:ea typeface="Roboto Slab"/>
                <a:cs typeface="Roboto Slab"/>
                <a:sym typeface="Roboto Slab"/>
                <a:rtl val="0"/>
              </a:rPr>
              <a:t>PARADIGM</a:t>
            </a:r>
          </a:p>
          <a:p>
            <a:pPr algn="ctr"/>
            <a:endParaRPr sz="900" kern="0" dirty="0">
              <a:solidFill>
                <a:srgbClr val="FFFFFF"/>
              </a:solidFill>
              <a:latin typeface="Roboto Slab"/>
              <a:ea typeface="Roboto Slab"/>
              <a:cs typeface="Roboto Slab"/>
              <a:sym typeface="Roboto Slab"/>
              <a:rtl val="0"/>
            </a:endParaRPr>
          </a:p>
        </p:txBody>
      </p:sp>
      <p:sp>
        <p:nvSpPr>
          <p:cNvPr id="440" name="Shape 440"/>
          <p:cNvSpPr txBox="1"/>
          <p:nvPr/>
        </p:nvSpPr>
        <p:spPr>
          <a:xfrm>
            <a:off x="7003394" y="3184714"/>
            <a:ext cx="1275000" cy="832799"/>
          </a:xfrm>
          <a:prstGeom prst="rect">
            <a:avLst/>
          </a:prstGeom>
          <a:noFill/>
          <a:ln>
            <a:noFill/>
          </a:ln>
        </p:spPr>
        <p:txBody>
          <a:bodyPr lIns="91425" tIns="91425" rIns="91425" bIns="91425" anchor="t" anchorCtr="0">
            <a:noAutofit/>
          </a:bodyPr>
          <a:lstStyle/>
          <a:p>
            <a:pPr algn="ctr"/>
            <a:r>
              <a:rPr lang="en" sz="1200" kern="0">
                <a:solidFill>
                  <a:srgbClr val="FFFFFF"/>
                </a:solidFill>
                <a:latin typeface="Roboto Slab"/>
                <a:ea typeface="Roboto Slab"/>
                <a:cs typeface="Roboto Slab"/>
                <a:sym typeface="Roboto Slab"/>
                <a:rtl val="0"/>
              </a:rPr>
              <a:t>WELLBEING</a:t>
            </a:r>
          </a:p>
        </p:txBody>
      </p:sp>
      <p:sp>
        <p:nvSpPr>
          <p:cNvPr id="441" name="Shape 441"/>
          <p:cNvSpPr/>
          <p:nvPr/>
        </p:nvSpPr>
        <p:spPr>
          <a:xfrm>
            <a:off x="6928999" y="2088619"/>
            <a:ext cx="1423799" cy="1928799"/>
          </a:xfrm>
          <a:prstGeom prst="ellipse">
            <a:avLst/>
          </a:prstGeom>
          <a:solidFill>
            <a:srgbClr val="54B847"/>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442" name="Shape 442"/>
          <p:cNvSpPr txBox="1"/>
          <p:nvPr/>
        </p:nvSpPr>
        <p:spPr>
          <a:xfrm>
            <a:off x="7003394" y="3109714"/>
            <a:ext cx="1275000" cy="832799"/>
          </a:xfrm>
          <a:prstGeom prst="rect">
            <a:avLst/>
          </a:prstGeom>
          <a:noFill/>
          <a:ln>
            <a:noFill/>
          </a:ln>
        </p:spPr>
        <p:txBody>
          <a:bodyPr lIns="91425" tIns="91425" rIns="91425" bIns="91425" anchor="t" anchorCtr="0">
            <a:noAutofit/>
          </a:bodyPr>
          <a:lstStyle/>
          <a:p>
            <a:pPr algn="ctr"/>
            <a:r>
              <a:rPr lang="en" sz="1050" b="1" kern="0" dirty="0" smtClean="0">
                <a:solidFill>
                  <a:srgbClr val="FFFFFF"/>
                </a:solidFill>
                <a:latin typeface="Roboto Slab"/>
                <a:ea typeface="Roboto Slab"/>
                <a:cs typeface="Roboto Slab"/>
                <a:sym typeface="Roboto Slab"/>
                <a:rtl val="0"/>
              </a:rPr>
              <a:t>THIS SLEEP MANAGEMENT SOLUTION </a:t>
            </a:r>
            <a:endParaRPr lang="en" sz="1050" b="1" kern="0" dirty="0">
              <a:solidFill>
                <a:srgbClr val="FFFFFF"/>
              </a:solidFill>
              <a:latin typeface="Roboto Slab"/>
              <a:ea typeface="Roboto Slab"/>
              <a:cs typeface="Roboto Slab"/>
              <a:sym typeface="Roboto Slab"/>
              <a:rtl val="0"/>
            </a:endParaRPr>
          </a:p>
        </p:txBody>
      </p:sp>
      <p:pic>
        <p:nvPicPr>
          <p:cNvPr id="443" name="Shape 443"/>
          <p:cNvPicPr preferRelativeResize="0"/>
          <p:nvPr/>
        </p:nvPicPr>
        <p:blipFill>
          <a:blip r:embed="rId3">
            <a:alphaModFix/>
          </a:blip>
          <a:stretch>
            <a:fillRect/>
          </a:stretch>
        </p:blipFill>
        <p:spPr>
          <a:xfrm>
            <a:off x="7387417" y="2433752"/>
            <a:ext cx="506954" cy="675965"/>
          </a:xfrm>
          <a:prstGeom prst="rect">
            <a:avLst/>
          </a:prstGeom>
          <a:noFill/>
          <a:ln>
            <a:noFill/>
          </a:ln>
        </p:spPr>
      </p:pic>
      <p:pic>
        <p:nvPicPr>
          <p:cNvPr id="444" name="Shape 444"/>
          <p:cNvPicPr preferRelativeResize="0"/>
          <p:nvPr/>
        </p:nvPicPr>
        <p:blipFill>
          <a:blip r:embed="rId4">
            <a:alphaModFix/>
          </a:blip>
          <a:stretch>
            <a:fillRect/>
          </a:stretch>
        </p:blipFill>
        <p:spPr>
          <a:xfrm>
            <a:off x="1311049" y="2460435"/>
            <a:ext cx="521350" cy="695100"/>
          </a:xfrm>
          <a:prstGeom prst="rect">
            <a:avLst/>
          </a:prstGeom>
          <a:noFill/>
          <a:ln>
            <a:noFill/>
          </a:ln>
        </p:spPr>
      </p:pic>
      <p:sp>
        <p:nvSpPr>
          <p:cNvPr id="445" name="Shape 445"/>
          <p:cNvSpPr txBox="1"/>
          <p:nvPr/>
        </p:nvSpPr>
        <p:spPr>
          <a:xfrm>
            <a:off x="4872239" y="3919841"/>
            <a:ext cx="1372500" cy="695200"/>
          </a:xfrm>
          <a:prstGeom prst="rect">
            <a:avLst/>
          </a:prstGeom>
          <a:noFill/>
          <a:ln>
            <a:noFill/>
          </a:ln>
        </p:spPr>
        <p:txBody>
          <a:bodyPr lIns="91425" tIns="91425" rIns="91425" bIns="91425" anchor="ctr" anchorCtr="0">
            <a:noAutofit/>
          </a:bodyPr>
          <a:lstStyle/>
          <a:p>
            <a:pPr algn="ctr">
              <a:buClr>
                <a:srgbClr val="000000"/>
              </a:buClr>
              <a:buSzPct val="25000"/>
              <a:buFont typeface="Arial"/>
              <a:buNone/>
            </a:pPr>
            <a:r>
              <a:rPr lang="en" sz="6000" kern="0">
                <a:solidFill>
                  <a:srgbClr val="54B847"/>
                </a:solidFill>
                <a:latin typeface="Roboto Slab"/>
                <a:ea typeface="Roboto Slab"/>
                <a:cs typeface="Roboto Slab"/>
                <a:sym typeface="Roboto Slab"/>
                <a:rtl val="0"/>
              </a:rPr>
              <a:t>90</a:t>
            </a:r>
            <a:r>
              <a:rPr lang="en" sz="2400" kern="0">
                <a:solidFill>
                  <a:srgbClr val="54B847"/>
                </a:solidFill>
                <a:latin typeface="Roboto Slab"/>
                <a:ea typeface="Roboto Slab"/>
                <a:cs typeface="Roboto Slab"/>
                <a:sym typeface="Roboto Slab"/>
                <a:rtl val="0"/>
              </a:rPr>
              <a:t>%</a:t>
            </a:r>
          </a:p>
        </p:txBody>
      </p:sp>
      <p:pic>
        <p:nvPicPr>
          <p:cNvPr id="446" name="Shape 446"/>
          <p:cNvPicPr preferRelativeResize="0"/>
          <p:nvPr/>
        </p:nvPicPr>
        <p:blipFill>
          <a:blip r:embed="rId5">
            <a:alphaModFix/>
          </a:blip>
          <a:stretch>
            <a:fillRect/>
          </a:stretch>
        </p:blipFill>
        <p:spPr>
          <a:xfrm>
            <a:off x="3447987" y="5479901"/>
            <a:ext cx="118074" cy="394499"/>
          </a:xfrm>
          <a:prstGeom prst="rect">
            <a:avLst/>
          </a:prstGeom>
          <a:noFill/>
          <a:ln>
            <a:noFill/>
          </a:ln>
        </p:spPr>
      </p:pic>
      <p:pic>
        <p:nvPicPr>
          <p:cNvPr id="447" name="Shape 447"/>
          <p:cNvPicPr preferRelativeResize="0"/>
          <p:nvPr/>
        </p:nvPicPr>
        <p:blipFill>
          <a:blip r:embed="rId6">
            <a:alphaModFix/>
          </a:blip>
          <a:stretch>
            <a:fillRect/>
          </a:stretch>
        </p:blipFill>
        <p:spPr>
          <a:xfrm>
            <a:off x="3566062" y="5479901"/>
            <a:ext cx="118074" cy="394499"/>
          </a:xfrm>
          <a:prstGeom prst="rect">
            <a:avLst/>
          </a:prstGeom>
          <a:noFill/>
          <a:ln>
            <a:noFill/>
          </a:ln>
        </p:spPr>
      </p:pic>
      <p:pic>
        <p:nvPicPr>
          <p:cNvPr id="448" name="Shape 448"/>
          <p:cNvPicPr preferRelativeResize="0"/>
          <p:nvPr/>
        </p:nvPicPr>
        <p:blipFill>
          <a:blip r:embed="rId7">
            <a:alphaModFix/>
          </a:blip>
          <a:stretch>
            <a:fillRect/>
          </a:stretch>
        </p:blipFill>
        <p:spPr>
          <a:xfrm>
            <a:off x="3446162" y="5085417"/>
            <a:ext cx="118074" cy="394499"/>
          </a:xfrm>
          <a:prstGeom prst="rect">
            <a:avLst/>
          </a:prstGeom>
          <a:noFill/>
          <a:ln>
            <a:noFill/>
          </a:ln>
        </p:spPr>
      </p:pic>
      <p:pic>
        <p:nvPicPr>
          <p:cNvPr id="449" name="Shape 449"/>
          <p:cNvPicPr preferRelativeResize="0"/>
          <p:nvPr/>
        </p:nvPicPr>
        <p:blipFill>
          <a:blip r:embed="rId8">
            <a:alphaModFix/>
          </a:blip>
          <a:stretch>
            <a:fillRect/>
          </a:stretch>
        </p:blipFill>
        <p:spPr>
          <a:xfrm>
            <a:off x="3564224" y="5085417"/>
            <a:ext cx="118074" cy="394499"/>
          </a:xfrm>
          <a:prstGeom prst="rect">
            <a:avLst/>
          </a:prstGeom>
          <a:noFill/>
          <a:ln>
            <a:noFill/>
          </a:ln>
        </p:spPr>
      </p:pic>
      <p:pic>
        <p:nvPicPr>
          <p:cNvPr id="450" name="Shape 450"/>
          <p:cNvPicPr preferRelativeResize="0"/>
          <p:nvPr/>
        </p:nvPicPr>
        <p:blipFill>
          <a:blip r:embed="rId9">
            <a:alphaModFix/>
          </a:blip>
          <a:stretch>
            <a:fillRect/>
          </a:stretch>
        </p:blipFill>
        <p:spPr>
          <a:xfrm>
            <a:off x="4038387" y="5483833"/>
            <a:ext cx="118074" cy="394499"/>
          </a:xfrm>
          <a:prstGeom prst="rect">
            <a:avLst/>
          </a:prstGeom>
          <a:noFill/>
          <a:ln>
            <a:noFill/>
          </a:ln>
        </p:spPr>
      </p:pic>
      <p:pic>
        <p:nvPicPr>
          <p:cNvPr id="451" name="Shape 451"/>
          <p:cNvPicPr preferRelativeResize="0"/>
          <p:nvPr/>
        </p:nvPicPr>
        <p:blipFill>
          <a:blip r:embed="rId5">
            <a:alphaModFix/>
          </a:blip>
          <a:stretch>
            <a:fillRect/>
          </a:stretch>
        </p:blipFill>
        <p:spPr>
          <a:xfrm>
            <a:off x="4156462" y="5483833"/>
            <a:ext cx="118074" cy="394499"/>
          </a:xfrm>
          <a:prstGeom prst="rect">
            <a:avLst/>
          </a:prstGeom>
          <a:noFill/>
          <a:ln>
            <a:noFill/>
          </a:ln>
        </p:spPr>
      </p:pic>
      <p:pic>
        <p:nvPicPr>
          <p:cNvPr id="452" name="Shape 452"/>
          <p:cNvPicPr preferRelativeResize="0"/>
          <p:nvPr/>
        </p:nvPicPr>
        <p:blipFill>
          <a:blip r:embed="rId10">
            <a:alphaModFix/>
          </a:blip>
          <a:stretch>
            <a:fillRect/>
          </a:stretch>
        </p:blipFill>
        <p:spPr>
          <a:xfrm>
            <a:off x="3920312" y="5483833"/>
            <a:ext cx="118074" cy="394499"/>
          </a:xfrm>
          <a:prstGeom prst="rect">
            <a:avLst/>
          </a:prstGeom>
          <a:noFill/>
          <a:ln>
            <a:noFill/>
          </a:ln>
        </p:spPr>
      </p:pic>
      <p:pic>
        <p:nvPicPr>
          <p:cNvPr id="453" name="Shape 453"/>
          <p:cNvPicPr preferRelativeResize="0"/>
          <p:nvPr/>
        </p:nvPicPr>
        <p:blipFill>
          <a:blip r:embed="rId5">
            <a:alphaModFix/>
          </a:blip>
          <a:stretch>
            <a:fillRect/>
          </a:stretch>
        </p:blipFill>
        <p:spPr>
          <a:xfrm>
            <a:off x="3684149" y="5483833"/>
            <a:ext cx="118074" cy="394499"/>
          </a:xfrm>
          <a:prstGeom prst="rect">
            <a:avLst/>
          </a:prstGeom>
          <a:noFill/>
          <a:ln>
            <a:noFill/>
          </a:ln>
        </p:spPr>
      </p:pic>
      <p:pic>
        <p:nvPicPr>
          <p:cNvPr id="454" name="Shape 454"/>
          <p:cNvPicPr preferRelativeResize="0"/>
          <p:nvPr/>
        </p:nvPicPr>
        <p:blipFill>
          <a:blip r:embed="rId6">
            <a:alphaModFix/>
          </a:blip>
          <a:stretch>
            <a:fillRect/>
          </a:stretch>
        </p:blipFill>
        <p:spPr>
          <a:xfrm>
            <a:off x="3802224" y="5483833"/>
            <a:ext cx="118074" cy="394499"/>
          </a:xfrm>
          <a:prstGeom prst="rect">
            <a:avLst/>
          </a:prstGeom>
          <a:noFill/>
          <a:ln>
            <a:noFill/>
          </a:ln>
        </p:spPr>
      </p:pic>
      <p:pic>
        <p:nvPicPr>
          <p:cNvPr id="455" name="Shape 455"/>
          <p:cNvPicPr preferRelativeResize="0"/>
          <p:nvPr/>
        </p:nvPicPr>
        <p:blipFill>
          <a:blip r:embed="rId9">
            <a:alphaModFix/>
          </a:blip>
          <a:stretch>
            <a:fillRect/>
          </a:stretch>
        </p:blipFill>
        <p:spPr>
          <a:xfrm>
            <a:off x="4038387" y="5085433"/>
            <a:ext cx="118074" cy="394499"/>
          </a:xfrm>
          <a:prstGeom prst="rect">
            <a:avLst/>
          </a:prstGeom>
          <a:noFill/>
          <a:ln>
            <a:noFill/>
          </a:ln>
        </p:spPr>
      </p:pic>
      <p:pic>
        <p:nvPicPr>
          <p:cNvPr id="456" name="Shape 456"/>
          <p:cNvPicPr preferRelativeResize="0"/>
          <p:nvPr/>
        </p:nvPicPr>
        <p:blipFill>
          <a:blip r:embed="rId5">
            <a:alphaModFix/>
          </a:blip>
          <a:stretch>
            <a:fillRect/>
          </a:stretch>
        </p:blipFill>
        <p:spPr>
          <a:xfrm>
            <a:off x="4156462" y="5085433"/>
            <a:ext cx="118074" cy="394499"/>
          </a:xfrm>
          <a:prstGeom prst="rect">
            <a:avLst/>
          </a:prstGeom>
          <a:noFill/>
          <a:ln>
            <a:noFill/>
          </a:ln>
        </p:spPr>
      </p:pic>
      <p:pic>
        <p:nvPicPr>
          <p:cNvPr id="457" name="Shape 457"/>
          <p:cNvPicPr preferRelativeResize="0"/>
          <p:nvPr/>
        </p:nvPicPr>
        <p:blipFill>
          <a:blip r:embed="rId10">
            <a:alphaModFix/>
          </a:blip>
          <a:stretch>
            <a:fillRect/>
          </a:stretch>
        </p:blipFill>
        <p:spPr>
          <a:xfrm>
            <a:off x="3920312" y="5085433"/>
            <a:ext cx="118074" cy="394499"/>
          </a:xfrm>
          <a:prstGeom prst="rect">
            <a:avLst/>
          </a:prstGeom>
          <a:noFill/>
          <a:ln>
            <a:noFill/>
          </a:ln>
        </p:spPr>
      </p:pic>
      <p:pic>
        <p:nvPicPr>
          <p:cNvPr id="458" name="Shape 458"/>
          <p:cNvPicPr preferRelativeResize="0"/>
          <p:nvPr/>
        </p:nvPicPr>
        <p:blipFill>
          <a:blip r:embed="rId5">
            <a:alphaModFix/>
          </a:blip>
          <a:stretch>
            <a:fillRect/>
          </a:stretch>
        </p:blipFill>
        <p:spPr>
          <a:xfrm>
            <a:off x="3684149" y="5085433"/>
            <a:ext cx="118074" cy="394499"/>
          </a:xfrm>
          <a:prstGeom prst="rect">
            <a:avLst/>
          </a:prstGeom>
          <a:noFill/>
          <a:ln>
            <a:noFill/>
          </a:ln>
        </p:spPr>
      </p:pic>
      <p:pic>
        <p:nvPicPr>
          <p:cNvPr id="459" name="Shape 459"/>
          <p:cNvPicPr preferRelativeResize="0"/>
          <p:nvPr/>
        </p:nvPicPr>
        <p:blipFill>
          <a:blip r:embed="rId6">
            <a:alphaModFix/>
          </a:blip>
          <a:stretch>
            <a:fillRect/>
          </a:stretch>
        </p:blipFill>
        <p:spPr>
          <a:xfrm>
            <a:off x="3802224" y="5085433"/>
            <a:ext cx="118074" cy="394499"/>
          </a:xfrm>
          <a:prstGeom prst="rect">
            <a:avLst/>
          </a:prstGeom>
          <a:noFill/>
          <a:ln>
            <a:noFill/>
          </a:ln>
        </p:spPr>
      </p:pic>
      <p:pic>
        <p:nvPicPr>
          <p:cNvPr id="460" name="Shape 460"/>
          <p:cNvPicPr preferRelativeResize="0"/>
          <p:nvPr/>
        </p:nvPicPr>
        <p:blipFill>
          <a:blip r:embed="rId11">
            <a:alphaModFix/>
          </a:blip>
          <a:stretch>
            <a:fillRect/>
          </a:stretch>
        </p:blipFill>
        <p:spPr>
          <a:xfrm>
            <a:off x="5914662" y="5085283"/>
            <a:ext cx="118074" cy="394535"/>
          </a:xfrm>
          <a:prstGeom prst="rect">
            <a:avLst/>
          </a:prstGeom>
          <a:noFill/>
          <a:ln>
            <a:noFill/>
          </a:ln>
        </p:spPr>
      </p:pic>
      <p:pic>
        <p:nvPicPr>
          <p:cNvPr id="461" name="Shape 461"/>
          <p:cNvPicPr preferRelativeResize="0"/>
          <p:nvPr/>
        </p:nvPicPr>
        <p:blipFill>
          <a:blip r:embed="rId12">
            <a:alphaModFix/>
          </a:blip>
          <a:stretch>
            <a:fillRect/>
          </a:stretch>
        </p:blipFill>
        <p:spPr>
          <a:xfrm>
            <a:off x="6031340" y="5085283"/>
            <a:ext cx="118074" cy="394535"/>
          </a:xfrm>
          <a:prstGeom prst="rect">
            <a:avLst/>
          </a:prstGeom>
          <a:noFill/>
          <a:ln>
            <a:noFill/>
          </a:ln>
        </p:spPr>
      </p:pic>
      <p:pic>
        <p:nvPicPr>
          <p:cNvPr id="462" name="Shape 462"/>
          <p:cNvPicPr preferRelativeResize="0"/>
          <p:nvPr/>
        </p:nvPicPr>
        <p:blipFill>
          <a:blip r:embed="rId9">
            <a:alphaModFix/>
          </a:blip>
          <a:stretch>
            <a:fillRect/>
          </a:stretch>
        </p:blipFill>
        <p:spPr>
          <a:xfrm>
            <a:off x="6045448" y="5479849"/>
            <a:ext cx="118074" cy="394499"/>
          </a:xfrm>
          <a:prstGeom prst="rect">
            <a:avLst/>
          </a:prstGeom>
          <a:noFill/>
          <a:ln>
            <a:noFill/>
          </a:ln>
        </p:spPr>
      </p:pic>
      <p:pic>
        <p:nvPicPr>
          <p:cNvPr id="463" name="Shape 463"/>
          <p:cNvPicPr preferRelativeResize="0"/>
          <p:nvPr/>
        </p:nvPicPr>
        <p:blipFill>
          <a:blip r:embed="rId10">
            <a:alphaModFix/>
          </a:blip>
          <a:stretch>
            <a:fillRect/>
          </a:stretch>
        </p:blipFill>
        <p:spPr>
          <a:xfrm>
            <a:off x="5927373" y="5479849"/>
            <a:ext cx="118074" cy="394499"/>
          </a:xfrm>
          <a:prstGeom prst="rect">
            <a:avLst/>
          </a:prstGeom>
          <a:noFill/>
          <a:ln>
            <a:noFill/>
          </a:ln>
        </p:spPr>
      </p:pic>
      <p:pic>
        <p:nvPicPr>
          <p:cNvPr id="464" name="Shape 464"/>
          <p:cNvPicPr preferRelativeResize="0"/>
          <p:nvPr/>
        </p:nvPicPr>
        <p:blipFill>
          <a:blip r:embed="rId11">
            <a:alphaModFix/>
          </a:blip>
          <a:stretch>
            <a:fillRect/>
          </a:stretch>
        </p:blipFill>
        <p:spPr>
          <a:xfrm>
            <a:off x="5447949" y="5085283"/>
            <a:ext cx="118074" cy="394535"/>
          </a:xfrm>
          <a:prstGeom prst="rect">
            <a:avLst/>
          </a:prstGeom>
          <a:noFill/>
          <a:ln>
            <a:noFill/>
          </a:ln>
        </p:spPr>
      </p:pic>
      <p:pic>
        <p:nvPicPr>
          <p:cNvPr id="465" name="Shape 465"/>
          <p:cNvPicPr preferRelativeResize="0"/>
          <p:nvPr/>
        </p:nvPicPr>
        <p:blipFill>
          <a:blip r:embed="rId12">
            <a:alphaModFix/>
          </a:blip>
          <a:stretch>
            <a:fillRect/>
          </a:stretch>
        </p:blipFill>
        <p:spPr>
          <a:xfrm>
            <a:off x="5564627" y="5085283"/>
            <a:ext cx="118074" cy="394535"/>
          </a:xfrm>
          <a:prstGeom prst="rect">
            <a:avLst/>
          </a:prstGeom>
          <a:noFill/>
          <a:ln>
            <a:noFill/>
          </a:ln>
        </p:spPr>
      </p:pic>
      <p:pic>
        <p:nvPicPr>
          <p:cNvPr id="466" name="Shape 466"/>
          <p:cNvPicPr preferRelativeResize="0"/>
          <p:nvPr/>
        </p:nvPicPr>
        <p:blipFill>
          <a:blip r:embed="rId13">
            <a:alphaModFix/>
          </a:blip>
          <a:stretch>
            <a:fillRect/>
          </a:stretch>
        </p:blipFill>
        <p:spPr>
          <a:xfrm>
            <a:off x="5681306" y="5085283"/>
            <a:ext cx="118074" cy="394535"/>
          </a:xfrm>
          <a:prstGeom prst="rect">
            <a:avLst/>
          </a:prstGeom>
          <a:noFill/>
          <a:ln>
            <a:noFill/>
          </a:ln>
        </p:spPr>
      </p:pic>
      <p:pic>
        <p:nvPicPr>
          <p:cNvPr id="467" name="Shape 467"/>
          <p:cNvPicPr preferRelativeResize="0"/>
          <p:nvPr/>
        </p:nvPicPr>
        <p:blipFill>
          <a:blip r:embed="rId14">
            <a:alphaModFix/>
          </a:blip>
          <a:stretch>
            <a:fillRect/>
          </a:stretch>
        </p:blipFill>
        <p:spPr>
          <a:xfrm>
            <a:off x="5797984" y="5085283"/>
            <a:ext cx="118074" cy="394535"/>
          </a:xfrm>
          <a:prstGeom prst="rect">
            <a:avLst/>
          </a:prstGeom>
          <a:noFill/>
          <a:ln>
            <a:noFill/>
          </a:ln>
        </p:spPr>
      </p:pic>
      <p:pic>
        <p:nvPicPr>
          <p:cNvPr id="468" name="Shape 468"/>
          <p:cNvPicPr preferRelativeResize="0"/>
          <p:nvPr/>
        </p:nvPicPr>
        <p:blipFill>
          <a:blip r:embed="rId12">
            <a:alphaModFix/>
          </a:blip>
          <a:stretch>
            <a:fillRect/>
          </a:stretch>
        </p:blipFill>
        <p:spPr>
          <a:xfrm>
            <a:off x="5097914" y="5085283"/>
            <a:ext cx="118074" cy="394535"/>
          </a:xfrm>
          <a:prstGeom prst="rect">
            <a:avLst/>
          </a:prstGeom>
          <a:noFill/>
          <a:ln>
            <a:noFill/>
          </a:ln>
        </p:spPr>
      </p:pic>
      <p:pic>
        <p:nvPicPr>
          <p:cNvPr id="469" name="Shape 469"/>
          <p:cNvPicPr preferRelativeResize="0"/>
          <p:nvPr/>
        </p:nvPicPr>
        <p:blipFill>
          <a:blip r:embed="rId13">
            <a:alphaModFix/>
          </a:blip>
          <a:stretch>
            <a:fillRect/>
          </a:stretch>
        </p:blipFill>
        <p:spPr>
          <a:xfrm>
            <a:off x="5214592" y="5085283"/>
            <a:ext cx="118074" cy="394535"/>
          </a:xfrm>
          <a:prstGeom prst="rect">
            <a:avLst/>
          </a:prstGeom>
          <a:noFill/>
          <a:ln>
            <a:noFill/>
          </a:ln>
        </p:spPr>
      </p:pic>
      <p:pic>
        <p:nvPicPr>
          <p:cNvPr id="470" name="Shape 470"/>
          <p:cNvPicPr preferRelativeResize="0"/>
          <p:nvPr/>
        </p:nvPicPr>
        <p:blipFill>
          <a:blip r:embed="rId14">
            <a:alphaModFix/>
          </a:blip>
          <a:stretch>
            <a:fillRect/>
          </a:stretch>
        </p:blipFill>
        <p:spPr>
          <a:xfrm>
            <a:off x="5331271" y="5085283"/>
            <a:ext cx="118074" cy="394535"/>
          </a:xfrm>
          <a:prstGeom prst="rect">
            <a:avLst/>
          </a:prstGeom>
          <a:noFill/>
          <a:ln>
            <a:noFill/>
          </a:ln>
        </p:spPr>
      </p:pic>
      <p:pic>
        <p:nvPicPr>
          <p:cNvPr id="471" name="Shape 471"/>
          <p:cNvPicPr preferRelativeResize="0"/>
          <p:nvPr/>
        </p:nvPicPr>
        <p:blipFill>
          <a:blip r:embed="rId11">
            <a:alphaModFix/>
          </a:blip>
          <a:stretch>
            <a:fillRect/>
          </a:stretch>
        </p:blipFill>
        <p:spPr>
          <a:xfrm>
            <a:off x="5459263" y="5479817"/>
            <a:ext cx="118074" cy="394535"/>
          </a:xfrm>
          <a:prstGeom prst="rect">
            <a:avLst/>
          </a:prstGeom>
          <a:noFill/>
          <a:ln>
            <a:noFill/>
          </a:ln>
        </p:spPr>
      </p:pic>
      <p:pic>
        <p:nvPicPr>
          <p:cNvPr id="472" name="Shape 472"/>
          <p:cNvPicPr preferRelativeResize="0"/>
          <p:nvPr/>
        </p:nvPicPr>
        <p:blipFill>
          <a:blip r:embed="rId12">
            <a:alphaModFix/>
          </a:blip>
          <a:stretch>
            <a:fillRect/>
          </a:stretch>
        </p:blipFill>
        <p:spPr>
          <a:xfrm>
            <a:off x="5575941" y="5479817"/>
            <a:ext cx="118074" cy="394535"/>
          </a:xfrm>
          <a:prstGeom prst="rect">
            <a:avLst/>
          </a:prstGeom>
          <a:noFill/>
          <a:ln>
            <a:noFill/>
          </a:ln>
        </p:spPr>
      </p:pic>
      <p:pic>
        <p:nvPicPr>
          <p:cNvPr id="473" name="Shape 473"/>
          <p:cNvPicPr preferRelativeResize="0"/>
          <p:nvPr/>
        </p:nvPicPr>
        <p:blipFill>
          <a:blip r:embed="rId13">
            <a:alphaModFix/>
          </a:blip>
          <a:stretch>
            <a:fillRect/>
          </a:stretch>
        </p:blipFill>
        <p:spPr>
          <a:xfrm>
            <a:off x="5692619" y="5479817"/>
            <a:ext cx="118074" cy="394535"/>
          </a:xfrm>
          <a:prstGeom prst="rect">
            <a:avLst/>
          </a:prstGeom>
          <a:noFill/>
          <a:ln>
            <a:noFill/>
          </a:ln>
        </p:spPr>
      </p:pic>
      <p:pic>
        <p:nvPicPr>
          <p:cNvPr id="474" name="Shape 474"/>
          <p:cNvPicPr preferRelativeResize="0"/>
          <p:nvPr/>
        </p:nvPicPr>
        <p:blipFill>
          <a:blip r:embed="rId14">
            <a:alphaModFix/>
          </a:blip>
          <a:stretch>
            <a:fillRect/>
          </a:stretch>
        </p:blipFill>
        <p:spPr>
          <a:xfrm>
            <a:off x="5809298" y="5479817"/>
            <a:ext cx="118074" cy="394535"/>
          </a:xfrm>
          <a:prstGeom prst="rect">
            <a:avLst/>
          </a:prstGeom>
          <a:noFill/>
          <a:ln>
            <a:noFill/>
          </a:ln>
        </p:spPr>
      </p:pic>
      <p:pic>
        <p:nvPicPr>
          <p:cNvPr id="475" name="Shape 475"/>
          <p:cNvPicPr preferRelativeResize="0"/>
          <p:nvPr/>
        </p:nvPicPr>
        <p:blipFill>
          <a:blip r:embed="rId12">
            <a:alphaModFix/>
          </a:blip>
          <a:stretch>
            <a:fillRect/>
          </a:stretch>
        </p:blipFill>
        <p:spPr>
          <a:xfrm>
            <a:off x="5109228" y="5479817"/>
            <a:ext cx="118074" cy="394535"/>
          </a:xfrm>
          <a:prstGeom prst="rect">
            <a:avLst/>
          </a:prstGeom>
          <a:noFill/>
          <a:ln>
            <a:noFill/>
          </a:ln>
        </p:spPr>
      </p:pic>
      <p:pic>
        <p:nvPicPr>
          <p:cNvPr id="476" name="Shape 476"/>
          <p:cNvPicPr preferRelativeResize="0"/>
          <p:nvPr/>
        </p:nvPicPr>
        <p:blipFill>
          <a:blip r:embed="rId13">
            <a:alphaModFix/>
          </a:blip>
          <a:stretch>
            <a:fillRect/>
          </a:stretch>
        </p:blipFill>
        <p:spPr>
          <a:xfrm>
            <a:off x="5225906" y="5479817"/>
            <a:ext cx="118074" cy="394535"/>
          </a:xfrm>
          <a:prstGeom prst="rect">
            <a:avLst/>
          </a:prstGeom>
          <a:noFill/>
          <a:ln>
            <a:noFill/>
          </a:ln>
        </p:spPr>
      </p:pic>
      <p:pic>
        <p:nvPicPr>
          <p:cNvPr id="477" name="Shape 477"/>
          <p:cNvPicPr preferRelativeResize="0"/>
          <p:nvPr/>
        </p:nvPicPr>
        <p:blipFill>
          <a:blip r:embed="rId14">
            <a:alphaModFix/>
          </a:blip>
          <a:stretch>
            <a:fillRect/>
          </a:stretch>
        </p:blipFill>
        <p:spPr>
          <a:xfrm>
            <a:off x="5342584" y="5479817"/>
            <a:ext cx="118074" cy="394535"/>
          </a:xfrm>
          <a:prstGeom prst="rect">
            <a:avLst/>
          </a:prstGeom>
          <a:noFill/>
          <a:ln>
            <a:noFill/>
          </a:ln>
        </p:spPr>
      </p:pic>
      <p:pic>
        <p:nvPicPr>
          <p:cNvPr id="478" name="Shape 478"/>
          <p:cNvPicPr preferRelativeResize="0"/>
          <p:nvPr/>
        </p:nvPicPr>
        <p:blipFill>
          <a:blip r:embed="rId11">
            <a:alphaModFix/>
          </a:blip>
          <a:stretch>
            <a:fillRect/>
          </a:stretch>
        </p:blipFill>
        <p:spPr>
          <a:xfrm>
            <a:off x="4981236" y="5085283"/>
            <a:ext cx="118074" cy="394535"/>
          </a:xfrm>
          <a:prstGeom prst="rect">
            <a:avLst/>
          </a:prstGeom>
          <a:noFill/>
          <a:ln>
            <a:noFill/>
          </a:ln>
        </p:spPr>
      </p:pic>
      <p:pic>
        <p:nvPicPr>
          <p:cNvPr id="479" name="Shape 479"/>
          <p:cNvPicPr preferRelativeResize="0"/>
          <p:nvPr/>
        </p:nvPicPr>
        <p:blipFill>
          <a:blip r:embed="rId11">
            <a:alphaModFix/>
          </a:blip>
          <a:stretch>
            <a:fillRect/>
          </a:stretch>
        </p:blipFill>
        <p:spPr>
          <a:xfrm>
            <a:off x="4992550" y="5479817"/>
            <a:ext cx="118074" cy="394535"/>
          </a:xfrm>
          <a:prstGeom prst="rect">
            <a:avLst/>
          </a:prstGeom>
          <a:noFill/>
          <a:ln>
            <a:noFill/>
          </a:ln>
        </p:spPr>
      </p:pic>
      <p:pic>
        <p:nvPicPr>
          <p:cNvPr id="480" name="Shape 480"/>
          <p:cNvPicPr preferRelativeResize="0"/>
          <p:nvPr/>
        </p:nvPicPr>
        <p:blipFill>
          <a:blip r:embed="rId15">
            <a:alphaModFix/>
          </a:blip>
          <a:stretch>
            <a:fillRect/>
          </a:stretch>
        </p:blipFill>
        <p:spPr>
          <a:xfrm>
            <a:off x="3211836" y="5085417"/>
            <a:ext cx="118074" cy="394499"/>
          </a:xfrm>
          <a:prstGeom prst="rect">
            <a:avLst/>
          </a:prstGeom>
          <a:noFill/>
          <a:ln>
            <a:noFill/>
          </a:ln>
        </p:spPr>
      </p:pic>
      <p:pic>
        <p:nvPicPr>
          <p:cNvPr id="481" name="Shape 481"/>
          <p:cNvPicPr preferRelativeResize="0"/>
          <p:nvPr/>
        </p:nvPicPr>
        <p:blipFill>
          <a:blip r:embed="rId16">
            <a:alphaModFix/>
          </a:blip>
          <a:stretch>
            <a:fillRect/>
          </a:stretch>
        </p:blipFill>
        <p:spPr>
          <a:xfrm>
            <a:off x="3329924" y="5085417"/>
            <a:ext cx="118074" cy="394499"/>
          </a:xfrm>
          <a:prstGeom prst="rect">
            <a:avLst/>
          </a:prstGeom>
          <a:noFill/>
          <a:ln>
            <a:noFill/>
          </a:ln>
        </p:spPr>
      </p:pic>
      <p:pic>
        <p:nvPicPr>
          <p:cNvPr id="482" name="Shape 482"/>
          <p:cNvPicPr preferRelativeResize="0"/>
          <p:nvPr/>
        </p:nvPicPr>
        <p:blipFill>
          <a:blip r:embed="rId8">
            <a:alphaModFix/>
          </a:blip>
          <a:stretch>
            <a:fillRect/>
          </a:stretch>
        </p:blipFill>
        <p:spPr>
          <a:xfrm>
            <a:off x="3093761" y="5085417"/>
            <a:ext cx="118074" cy="394499"/>
          </a:xfrm>
          <a:prstGeom prst="rect">
            <a:avLst/>
          </a:prstGeom>
          <a:noFill/>
          <a:ln>
            <a:noFill/>
          </a:ln>
        </p:spPr>
      </p:pic>
      <p:pic>
        <p:nvPicPr>
          <p:cNvPr id="483" name="Shape 483"/>
          <p:cNvPicPr preferRelativeResize="0"/>
          <p:nvPr/>
        </p:nvPicPr>
        <p:blipFill>
          <a:blip r:embed="rId9">
            <a:alphaModFix/>
          </a:blip>
          <a:stretch>
            <a:fillRect/>
          </a:stretch>
        </p:blipFill>
        <p:spPr>
          <a:xfrm>
            <a:off x="3329912" y="5479901"/>
            <a:ext cx="118074" cy="394499"/>
          </a:xfrm>
          <a:prstGeom prst="rect">
            <a:avLst/>
          </a:prstGeom>
          <a:noFill/>
          <a:ln>
            <a:noFill/>
          </a:ln>
        </p:spPr>
      </p:pic>
      <p:pic>
        <p:nvPicPr>
          <p:cNvPr id="484" name="Shape 484"/>
          <p:cNvPicPr preferRelativeResize="0"/>
          <p:nvPr/>
        </p:nvPicPr>
        <p:blipFill>
          <a:blip r:embed="rId10">
            <a:alphaModFix/>
          </a:blip>
          <a:stretch>
            <a:fillRect/>
          </a:stretch>
        </p:blipFill>
        <p:spPr>
          <a:xfrm>
            <a:off x="3211836" y="5479901"/>
            <a:ext cx="118074" cy="394499"/>
          </a:xfrm>
          <a:prstGeom prst="rect">
            <a:avLst/>
          </a:prstGeom>
          <a:noFill/>
          <a:ln>
            <a:noFill/>
          </a:ln>
        </p:spPr>
      </p:pic>
      <p:pic>
        <p:nvPicPr>
          <p:cNvPr id="485" name="Shape 485"/>
          <p:cNvPicPr preferRelativeResize="0"/>
          <p:nvPr/>
        </p:nvPicPr>
        <p:blipFill>
          <a:blip r:embed="rId6">
            <a:alphaModFix/>
          </a:blip>
          <a:stretch>
            <a:fillRect/>
          </a:stretch>
        </p:blipFill>
        <p:spPr>
          <a:xfrm>
            <a:off x="3093774" y="5479901"/>
            <a:ext cx="118074" cy="394499"/>
          </a:xfrm>
          <a:prstGeom prst="rect">
            <a:avLst/>
          </a:prstGeom>
          <a:noFill/>
          <a:ln>
            <a:noFill/>
          </a:ln>
        </p:spPr>
      </p:pic>
      <p:sp>
        <p:nvSpPr>
          <p:cNvPr id="486" name="Shape 486"/>
          <p:cNvSpPr txBox="1"/>
          <p:nvPr/>
        </p:nvSpPr>
        <p:spPr>
          <a:xfrm>
            <a:off x="2891363" y="4399408"/>
            <a:ext cx="1423799" cy="695200"/>
          </a:xfrm>
          <a:prstGeom prst="rect">
            <a:avLst/>
          </a:prstGeom>
          <a:noFill/>
          <a:ln>
            <a:noFill/>
          </a:ln>
        </p:spPr>
        <p:txBody>
          <a:bodyPr lIns="91425" tIns="91425" rIns="91425" bIns="91425" anchor="ctr" anchorCtr="0">
            <a:noAutofit/>
          </a:bodyPr>
          <a:lstStyle/>
          <a:p>
            <a:pPr algn="ctr">
              <a:buClr>
                <a:srgbClr val="000000"/>
              </a:buClr>
              <a:buSzPct val="91666"/>
              <a:buFont typeface="Arial"/>
              <a:buNone/>
            </a:pPr>
            <a:r>
              <a:rPr lang="en" sz="1200" kern="0">
                <a:solidFill>
                  <a:srgbClr val="666666"/>
                </a:solidFill>
                <a:latin typeface="Roboto Slab"/>
                <a:ea typeface="Roboto Slab"/>
                <a:cs typeface="Roboto Slab"/>
                <a:sym typeface="Roboto Slab"/>
                <a:rtl val="0"/>
              </a:rPr>
              <a:t>success rate</a:t>
            </a:r>
          </a:p>
        </p:txBody>
      </p:sp>
      <p:sp>
        <p:nvSpPr>
          <p:cNvPr id="487" name="Shape 487"/>
          <p:cNvSpPr txBox="1"/>
          <p:nvPr/>
        </p:nvSpPr>
        <p:spPr>
          <a:xfrm>
            <a:off x="2938525" y="3086698"/>
            <a:ext cx="1355100" cy="832799"/>
          </a:xfrm>
          <a:prstGeom prst="rect">
            <a:avLst/>
          </a:prstGeom>
          <a:noFill/>
          <a:ln>
            <a:noFill/>
          </a:ln>
        </p:spPr>
        <p:txBody>
          <a:bodyPr lIns="91425" tIns="91425" rIns="91425" bIns="91425" anchor="ctr" anchorCtr="0">
            <a:noAutofit/>
          </a:bodyPr>
          <a:lstStyle/>
          <a:p>
            <a:pPr algn="r">
              <a:buClr>
                <a:srgbClr val="000000"/>
              </a:buClr>
              <a:buSzPct val="91666"/>
              <a:buFont typeface="Arial"/>
              <a:buNone/>
            </a:pPr>
            <a:r>
              <a:rPr lang="en" sz="1200" kern="0">
                <a:solidFill>
                  <a:srgbClr val="666666"/>
                </a:solidFill>
                <a:latin typeface="Roboto Slab"/>
                <a:ea typeface="Roboto Slab"/>
                <a:cs typeface="Roboto Slab"/>
                <a:sym typeface="Roboto Slab"/>
                <a:rtl val="0"/>
              </a:rPr>
              <a:t>days </a:t>
            </a:r>
            <a:br>
              <a:rPr lang="en" sz="1200" kern="0">
                <a:solidFill>
                  <a:srgbClr val="666666"/>
                </a:solidFill>
                <a:latin typeface="Roboto Slab"/>
                <a:ea typeface="Roboto Slab"/>
                <a:cs typeface="Roboto Slab"/>
                <a:sym typeface="Roboto Slab"/>
                <a:rtl val="0"/>
              </a:rPr>
            </a:br>
            <a:r>
              <a:rPr lang="en" sz="1200" kern="0">
                <a:solidFill>
                  <a:srgbClr val="666666"/>
                </a:solidFill>
                <a:latin typeface="Roboto Slab"/>
                <a:ea typeface="Roboto Slab"/>
                <a:cs typeface="Roboto Slab"/>
                <a:sym typeface="Roboto Slab"/>
                <a:rtl val="0"/>
              </a:rPr>
              <a:t>to receive care</a:t>
            </a:r>
          </a:p>
        </p:txBody>
      </p:sp>
      <p:sp>
        <p:nvSpPr>
          <p:cNvPr id="488" name="Shape 488"/>
          <p:cNvSpPr txBox="1"/>
          <p:nvPr/>
        </p:nvSpPr>
        <p:spPr>
          <a:xfrm>
            <a:off x="2917589" y="2897367"/>
            <a:ext cx="1159200" cy="695200"/>
          </a:xfrm>
          <a:prstGeom prst="rect">
            <a:avLst/>
          </a:prstGeom>
          <a:noFill/>
          <a:ln>
            <a:noFill/>
          </a:ln>
        </p:spPr>
        <p:txBody>
          <a:bodyPr lIns="91425" tIns="91425" rIns="91425" bIns="91425" anchor="ctr" anchorCtr="0">
            <a:noAutofit/>
          </a:bodyPr>
          <a:lstStyle/>
          <a:p>
            <a:pPr algn="ctr">
              <a:buClr>
                <a:srgbClr val="000000"/>
              </a:buClr>
              <a:buSzPct val="30555"/>
              <a:buFont typeface="Arial"/>
              <a:buNone/>
            </a:pPr>
            <a:r>
              <a:rPr lang="en" sz="3600" kern="0">
                <a:solidFill>
                  <a:srgbClr val="FF8300"/>
                </a:solidFill>
                <a:latin typeface="Roboto Slab"/>
                <a:ea typeface="Roboto Slab"/>
                <a:cs typeface="Roboto Slab"/>
                <a:sym typeface="Roboto Slab"/>
                <a:rtl val="0"/>
              </a:rPr>
              <a:t>132</a:t>
            </a:r>
          </a:p>
        </p:txBody>
      </p:sp>
      <p:sp>
        <p:nvSpPr>
          <p:cNvPr id="489" name="Shape 489"/>
          <p:cNvSpPr txBox="1"/>
          <p:nvPr/>
        </p:nvSpPr>
        <p:spPr>
          <a:xfrm>
            <a:off x="4959321" y="2897367"/>
            <a:ext cx="1159200" cy="695200"/>
          </a:xfrm>
          <a:prstGeom prst="rect">
            <a:avLst/>
          </a:prstGeom>
          <a:noFill/>
          <a:ln>
            <a:noFill/>
          </a:ln>
        </p:spPr>
        <p:txBody>
          <a:bodyPr lIns="91425" tIns="91425" rIns="91425" bIns="91425" anchor="ctr" anchorCtr="0">
            <a:noAutofit/>
          </a:bodyPr>
          <a:lstStyle/>
          <a:p>
            <a:r>
              <a:rPr lang="en" sz="3600" kern="0">
                <a:solidFill>
                  <a:srgbClr val="54B847"/>
                </a:solidFill>
                <a:latin typeface="Roboto Slab"/>
                <a:ea typeface="Roboto Slab"/>
                <a:cs typeface="Roboto Slab"/>
                <a:sym typeface="Roboto Slab"/>
                <a:rtl val="0"/>
              </a:rPr>
              <a:t>5</a:t>
            </a:r>
          </a:p>
        </p:txBody>
      </p:sp>
      <p:sp>
        <p:nvSpPr>
          <p:cNvPr id="490" name="Shape 490"/>
          <p:cNvSpPr txBox="1"/>
          <p:nvPr/>
        </p:nvSpPr>
        <p:spPr>
          <a:xfrm>
            <a:off x="2904668" y="2209124"/>
            <a:ext cx="1423799" cy="695200"/>
          </a:xfrm>
          <a:prstGeom prst="rect">
            <a:avLst/>
          </a:prstGeom>
          <a:noFill/>
          <a:ln>
            <a:noFill/>
          </a:ln>
        </p:spPr>
        <p:txBody>
          <a:bodyPr lIns="91425" tIns="91425" rIns="91425" bIns="91425" anchor="ctr" anchorCtr="0">
            <a:noAutofit/>
          </a:bodyPr>
          <a:lstStyle/>
          <a:p>
            <a:pPr algn="ctr">
              <a:buClr>
                <a:srgbClr val="000000"/>
              </a:buClr>
              <a:buSzPct val="91666"/>
              <a:buFont typeface="Arial"/>
              <a:buNone/>
            </a:pPr>
            <a:r>
              <a:rPr lang="en" sz="1200" kern="0">
                <a:solidFill>
                  <a:srgbClr val="666666"/>
                </a:solidFill>
                <a:latin typeface="Roboto Slab"/>
                <a:ea typeface="Roboto Slab"/>
                <a:cs typeface="Roboto Slab"/>
                <a:sym typeface="Roboto Slab"/>
                <a:rtl val="0"/>
              </a:rPr>
              <a:t>engagement</a:t>
            </a:r>
          </a:p>
        </p:txBody>
      </p:sp>
      <p:grpSp>
        <p:nvGrpSpPr>
          <p:cNvPr id="491" name="Shape 491"/>
          <p:cNvGrpSpPr/>
          <p:nvPr/>
        </p:nvGrpSpPr>
        <p:grpSpPr>
          <a:xfrm>
            <a:off x="3200233" y="1868775"/>
            <a:ext cx="1423367" cy="695200"/>
            <a:chOff x="2527657" y="1630181"/>
            <a:chExt cx="1423367" cy="521400"/>
          </a:xfrm>
        </p:grpSpPr>
        <p:sp>
          <p:nvSpPr>
            <p:cNvPr id="492" name="Shape 492"/>
            <p:cNvSpPr txBox="1"/>
            <p:nvPr/>
          </p:nvSpPr>
          <p:spPr>
            <a:xfrm>
              <a:off x="2578524" y="1630181"/>
              <a:ext cx="1372500" cy="521400"/>
            </a:xfrm>
            <a:prstGeom prst="rect">
              <a:avLst/>
            </a:prstGeom>
            <a:noFill/>
            <a:ln>
              <a:noFill/>
            </a:ln>
          </p:spPr>
          <p:txBody>
            <a:bodyPr lIns="91425" tIns="91425" rIns="91425" bIns="91425" anchor="ctr" anchorCtr="0">
              <a:noAutofit/>
            </a:bodyPr>
            <a:lstStyle/>
            <a:p>
              <a:pPr algn="ctr">
                <a:buClr>
                  <a:srgbClr val="000000"/>
                </a:buClr>
                <a:buSzPct val="30555"/>
                <a:buFont typeface="Arial"/>
                <a:buNone/>
              </a:pPr>
              <a:r>
                <a:rPr lang="en" sz="3600" kern="0">
                  <a:solidFill>
                    <a:srgbClr val="FF8300"/>
                  </a:solidFill>
                  <a:latin typeface="Roboto Slab"/>
                  <a:ea typeface="Roboto Slab"/>
                  <a:cs typeface="Roboto Slab"/>
                  <a:sym typeface="Roboto Slab"/>
                  <a:rtl val="0"/>
                </a:rPr>
                <a:t>40</a:t>
              </a:r>
              <a:r>
                <a:rPr lang="en" sz="2400" kern="0">
                  <a:solidFill>
                    <a:srgbClr val="FF8300"/>
                  </a:solidFill>
                  <a:latin typeface="Roboto Slab"/>
                  <a:ea typeface="Roboto Slab"/>
                  <a:cs typeface="Roboto Slab"/>
                  <a:sym typeface="Roboto Slab"/>
                  <a:rtl val="0"/>
                </a:rPr>
                <a:t>%</a:t>
              </a:r>
            </a:p>
          </p:txBody>
        </p:sp>
        <p:sp>
          <p:nvSpPr>
            <p:cNvPr id="493" name="Shape 493"/>
            <p:cNvSpPr txBox="1"/>
            <p:nvPr/>
          </p:nvSpPr>
          <p:spPr>
            <a:xfrm>
              <a:off x="2527657" y="1721356"/>
              <a:ext cx="521400" cy="295800"/>
            </a:xfrm>
            <a:prstGeom prst="rect">
              <a:avLst/>
            </a:prstGeom>
            <a:noFill/>
            <a:ln>
              <a:noFill/>
            </a:ln>
          </p:spPr>
          <p:txBody>
            <a:bodyPr lIns="91425" tIns="91425" rIns="91425" bIns="91425" anchor="ctr" anchorCtr="0">
              <a:noAutofit/>
            </a:bodyPr>
            <a:lstStyle/>
            <a:p>
              <a:pPr algn="ctr">
                <a:buClr>
                  <a:srgbClr val="000000"/>
                </a:buClr>
                <a:buSzPct val="45833"/>
                <a:buFont typeface="Arial"/>
                <a:buNone/>
              </a:pPr>
              <a:r>
                <a:rPr lang="en" sz="2400" kern="0">
                  <a:solidFill>
                    <a:srgbClr val="FF8300"/>
                  </a:solidFill>
                  <a:latin typeface="Roboto Slab"/>
                  <a:ea typeface="Roboto Slab"/>
                  <a:cs typeface="Roboto Slab"/>
                  <a:sym typeface="Roboto Slab"/>
                  <a:rtl val="0"/>
                </a:rPr>
                <a:t>&lt;</a:t>
              </a:r>
            </a:p>
          </p:txBody>
        </p:sp>
      </p:grpSp>
      <p:grpSp>
        <p:nvGrpSpPr>
          <p:cNvPr id="494" name="Shape 494"/>
          <p:cNvGrpSpPr/>
          <p:nvPr/>
        </p:nvGrpSpPr>
        <p:grpSpPr>
          <a:xfrm>
            <a:off x="4662171" y="1868775"/>
            <a:ext cx="1422592" cy="695200"/>
            <a:chOff x="5206445" y="1630181"/>
            <a:chExt cx="1422592" cy="521400"/>
          </a:xfrm>
        </p:grpSpPr>
        <p:sp>
          <p:nvSpPr>
            <p:cNvPr id="495" name="Shape 495"/>
            <p:cNvSpPr txBox="1"/>
            <p:nvPr/>
          </p:nvSpPr>
          <p:spPr>
            <a:xfrm>
              <a:off x="5256537" y="1630181"/>
              <a:ext cx="1372500" cy="521400"/>
            </a:xfrm>
            <a:prstGeom prst="rect">
              <a:avLst/>
            </a:prstGeom>
            <a:noFill/>
            <a:ln>
              <a:noFill/>
            </a:ln>
          </p:spPr>
          <p:txBody>
            <a:bodyPr lIns="91425" tIns="91425" rIns="91425" bIns="91425" anchor="ctr" anchorCtr="0">
              <a:noAutofit/>
            </a:bodyPr>
            <a:lstStyle/>
            <a:p>
              <a:pPr algn="ctr"/>
              <a:r>
                <a:rPr lang="en" sz="3600" kern="0">
                  <a:solidFill>
                    <a:srgbClr val="54B847"/>
                  </a:solidFill>
                  <a:latin typeface="Roboto Slab"/>
                  <a:ea typeface="Roboto Slab"/>
                  <a:cs typeface="Roboto Slab"/>
                  <a:sym typeface="Roboto Slab"/>
                  <a:rtl val="0"/>
                </a:rPr>
                <a:t>95</a:t>
              </a:r>
              <a:r>
                <a:rPr lang="en" sz="2400" kern="0">
                  <a:solidFill>
                    <a:srgbClr val="54B847"/>
                  </a:solidFill>
                  <a:latin typeface="Roboto Slab"/>
                  <a:ea typeface="Roboto Slab"/>
                  <a:cs typeface="Roboto Slab"/>
                  <a:sym typeface="Roboto Slab"/>
                  <a:rtl val="0"/>
                </a:rPr>
                <a:t>%</a:t>
              </a:r>
            </a:p>
          </p:txBody>
        </p:sp>
        <p:sp>
          <p:nvSpPr>
            <p:cNvPr id="496" name="Shape 496"/>
            <p:cNvSpPr txBox="1"/>
            <p:nvPr/>
          </p:nvSpPr>
          <p:spPr>
            <a:xfrm>
              <a:off x="5206445" y="1742981"/>
              <a:ext cx="521400" cy="295800"/>
            </a:xfrm>
            <a:prstGeom prst="rect">
              <a:avLst/>
            </a:prstGeom>
            <a:noFill/>
            <a:ln>
              <a:noFill/>
            </a:ln>
          </p:spPr>
          <p:txBody>
            <a:bodyPr lIns="91425" tIns="91425" rIns="91425" bIns="91425" anchor="ctr" anchorCtr="0">
              <a:noAutofit/>
            </a:bodyPr>
            <a:lstStyle/>
            <a:p>
              <a:pPr algn="ctr">
                <a:buClr>
                  <a:srgbClr val="000000"/>
                </a:buClr>
                <a:buSzPct val="45833"/>
                <a:buFont typeface="Arial"/>
                <a:buNone/>
              </a:pPr>
              <a:r>
                <a:rPr lang="en" sz="2400" kern="0">
                  <a:solidFill>
                    <a:srgbClr val="54B847"/>
                  </a:solidFill>
                  <a:latin typeface="Roboto Slab"/>
                  <a:ea typeface="Roboto Slab"/>
                  <a:cs typeface="Roboto Slab"/>
                  <a:sym typeface="Roboto Slab"/>
                  <a:rtl val="0"/>
                </a:rPr>
                <a:t>&gt;</a:t>
              </a:r>
            </a:p>
          </p:txBody>
        </p:sp>
      </p:grpSp>
      <p:grpSp>
        <p:nvGrpSpPr>
          <p:cNvPr id="497" name="Shape 497"/>
          <p:cNvGrpSpPr/>
          <p:nvPr/>
        </p:nvGrpSpPr>
        <p:grpSpPr>
          <a:xfrm>
            <a:off x="2895593" y="3919841"/>
            <a:ext cx="1575767" cy="695200"/>
            <a:chOff x="2375257" y="1630181"/>
            <a:chExt cx="1575767" cy="521400"/>
          </a:xfrm>
        </p:grpSpPr>
        <p:sp>
          <p:nvSpPr>
            <p:cNvPr id="498" name="Shape 498"/>
            <p:cNvSpPr txBox="1"/>
            <p:nvPr/>
          </p:nvSpPr>
          <p:spPr>
            <a:xfrm>
              <a:off x="2578524" y="1630181"/>
              <a:ext cx="1372500" cy="521400"/>
            </a:xfrm>
            <a:prstGeom prst="rect">
              <a:avLst/>
            </a:prstGeom>
            <a:noFill/>
            <a:ln>
              <a:noFill/>
            </a:ln>
          </p:spPr>
          <p:txBody>
            <a:bodyPr lIns="91425" tIns="91425" rIns="91425" bIns="91425" anchor="ctr" anchorCtr="0">
              <a:noAutofit/>
            </a:bodyPr>
            <a:lstStyle/>
            <a:p>
              <a:pPr algn="ctr">
                <a:buClr>
                  <a:srgbClr val="000000"/>
                </a:buClr>
                <a:buSzPct val="25000"/>
                <a:buFont typeface="Arial"/>
                <a:buNone/>
              </a:pPr>
              <a:r>
                <a:rPr lang="en" sz="6000" kern="0">
                  <a:solidFill>
                    <a:srgbClr val="FF8300"/>
                  </a:solidFill>
                  <a:latin typeface="Roboto Slab"/>
                  <a:ea typeface="Roboto Slab"/>
                  <a:cs typeface="Roboto Slab"/>
                  <a:sym typeface="Roboto Slab"/>
                  <a:rtl val="0"/>
                </a:rPr>
                <a:t>50</a:t>
              </a:r>
              <a:r>
                <a:rPr lang="en" sz="2400" kern="0">
                  <a:solidFill>
                    <a:srgbClr val="FF8300"/>
                  </a:solidFill>
                  <a:latin typeface="Roboto Slab"/>
                  <a:ea typeface="Roboto Slab"/>
                  <a:cs typeface="Roboto Slab"/>
                  <a:sym typeface="Roboto Slab"/>
                  <a:rtl val="0"/>
                </a:rPr>
                <a:t>%</a:t>
              </a:r>
            </a:p>
          </p:txBody>
        </p:sp>
        <p:sp>
          <p:nvSpPr>
            <p:cNvPr id="499" name="Shape 499"/>
            <p:cNvSpPr txBox="1"/>
            <p:nvPr/>
          </p:nvSpPr>
          <p:spPr>
            <a:xfrm>
              <a:off x="2375257" y="1721356"/>
              <a:ext cx="521400" cy="295800"/>
            </a:xfrm>
            <a:prstGeom prst="rect">
              <a:avLst/>
            </a:prstGeom>
            <a:noFill/>
            <a:ln>
              <a:noFill/>
            </a:ln>
          </p:spPr>
          <p:txBody>
            <a:bodyPr lIns="91425" tIns="91425" rIns="91425" bIns="91425" anchor="ctr" anchorCtr="0">
              <a:noAutofit/>
            </a:bodyPr>
            <a:lstStyle/>
            <a:p>
              <a:pPr algn="ctr">
                <a:buClr>
                  <a:srgbClr val="000000"/>
                </a:buClr>
                <a:buSzPct val="45833"/>
                <a:buFont typeface="Arial"/>
                <a:buNone/>
              </a:pPr>
              <a:r>
                <a:rPr lang="en" sz="2400" kern="0">
                  <a:solidFill>
                    <a:srgbClr val="FF8300"/>
                  </a:solidFill>
                  <a:latin typeface="Roboto Slab"/>
                  <a:ea typeface="Roboto Slab"/>
                  <a:cs typeface="Roboto Slab"/>
                  <a:sym typeface="Roboto Slab"/>
                  <a:rtl val="0"/>
                </a:rPr>
                <a:t>&lt;</a:t>
              </a:r>
            </a:p>
          </p:txBody>
        </p:sp>
      </p:grpSp>
      <p:sp>
        <p:nvSpPr>
          <p:cNvPr id="500" name="Shape 500"/>
          <p:cNvSpPr txBox="1"/>
          <p:nvPr/>
        </p:nvSpPr>
        <p:spPr>
          <a:xfrm>
            <a:off x="4671256" y="4034191"/>
            <a:ext cx="521400" cy="394400"/>
          </a:xfrm>
          <a:prstGeom prst="rect">
            <a:avLst/>
          </a:prstGeom>
          <a:noFill/>
          <a:ln>
            <a:noFill/>
          </a:ln>
        </p:spPr>
        <p:txBody>
          <a:bodyPr lIns="91425" tIns="91425" rIns="91425" bIns="91425" anchor="ctr" anchorCtr="0">
            <a:noAutofit/>
          </a:bodyPr>
          <a:lstStyle/>
          <a:p>
            <a:pPr algn="ctr">
              <a:buClr>
                <a:srgbClr val="000000"/>
              </a:buClr>
              <a:buSzPct val="45833"/>
              <a:buFont typeface="Arial"/>
              <a:buNone/>
            </a:pPr>
            <a:r>
              <a:rPr lang="en" sz="2400" kern="0">
                <a:solidFill>
                  <a:srgbClr val="54B847"/>
                </a:solidFill>
                <a:latin typeface="Roboto Slab"/>
                <a:ea typeface="Roboto Slab"/>
                <a:cs typeface="Roboto Slab"/>
                <a:sym typeface="Roboto Slab"/>
                <a:rtl val="0"/>
              </a:rPr>
              <a:t>&gt;</a:t>
            </a:r>
          </a:p>
        </p:txBody>
      </p:sp>
      <p:sp>
        <p:nvSpPr>
          <p:cNvPr id="501" name="Shape 501"/>
          <p:cNvSpPr txBox="1"/>
          <p:nvPr/>
        </p:nvSpPr>
        <p:spPr>
          <a:xfrm>
            <a:off x="4813980" y="2209124"/>
            <a:ext cx="1423799" cy="695200"/>
          </a:xfrm>
          <a:prstGeom prst="rect">
            <a:avLst/>
          </a:prstGeom>
          <a:noFill/>
          <a:ln>
            <a:noFill/>
          </a:ln>
        </p:spPr>
        <p:txBody>
          <a:bodyPr lIns="91425" tIns="91425" rIns="91425" bIns="91425" anchor="ctr" anchorCtr="0">
            <a:noAutofit/>
          </a:bodyPr>
          <a:lstStyle/>
          <a:p>
            <a:pPr algn="ctr">
              <a:buClr>
                <a:srgbClr val="000000"/>
              </a:buClr>
              <a:buSzPct val="91666"/>
              <a:buFont typeface="Arial"/>
              <a:buNone/>
            </a:pPr>
            <a:r>
              <a:rPr lang="en" sz="1200" kern="0">
                <a:solidFill>
                  <a:srgbClr val="666666"/>
                </a:solidFill>
                <a:latin typeface="Roboto Slab"/>
                <a:ea typeface="Roboto Slab"/>
                <a:cs typeface="Roboto Slab"/>
                <a:sym typeface="Roboto Slab"/>
                <a:rtl val="0"/>
              </a:rPr>
              <a:t>engagement</a:t>
            </a:r>
          </a:p>
        </p:txBody>
      </p:sp>
      <p:cxnSp>
        <p:nvCxnSpPr>
          <p:cNvPr id="502" name="Shape 502"/>
          <p:cNvCxnSpPr/>
          <p:nvPr/>
        </p:nvCxnSpPr>
        <p:spPr>
          <a:xfrm>
            <a:off x="4572000" y="2216378"/>
            <a:ext cx="0" cy="3046799"/>
          </a:xfrm>
          <a:prstGeom prst="straightConnector1">
            <a:avLst/>
          </a:prstGeom>
          <a:noFill/>
          <a:ln w="9525" cap="flat" cmpd="sng">
            <a:solidFill>
              <a:srgbClr val="B7B7B7"/>
            </a:solidFill>
            <a:prstDash val="solid"/>
            <a:round/>
            <a:headEnd type="none" w="lg" len="lg"/>
            <a:tailEnd type="none" w="lg" len="lg"/>
          </a:ln>
        </p:spPr>
      </p:cxnSp>
      <p:sp>
        <p:nvSpPr>
          <p:cNvPr id="503" name="Shape 503"/>
          <p:cNvSpPr txBox="1"/>
          <p:nvPr/>
        </p:nvSpPr>
        <p:spPr>
          <a:xfrm>
            <a:off x="4810988" y="4399408"/>
            <a:ext cx="1423799" cy="695200"/>
          </a:xfrm>
          <a:prstGeom prst="rect">
            <a:avLst/>
          </a:prstGeom>
          <a:noFill/>
          <a:ln>
            <a:noFill/>
          </a:ln>
        </p:spPr>
        <p:txBody>
          <a:bodyPr lIns="91425" tIns="91425" rIns="91425" bIns="91425" anchor="ctr" anchorCtr="0">
            <a:noAutofit/>
          </a:bodyPr>
          <a:lstStyle/>
          <a:p>
            <a:pPr algn="ctr">
              <a:buClr>
                <a:srgbClr val="000000"/>
              </a:buClr>
              <a:buSzPct val="91666"/>
              <a:buFont typeface="Arial"/>
              <a:buNone/>
            </a:pPr>
            <a:r>
              <a:rPr lang="en" sz="1200" kern="0">
                <a:solidFill>
                  <a:srgbClr val="666666"/>
                </a:solidFill>
                <a:latin typeface="Roboto Slab"/>
                <a:ea typeface="Roboto Slab"/>
                <a:cs typeface="Roboto Slab"/>
                <a:sym typeface="Roboto Slab"/>
                <a:rtl val="0"/>
              </a:rPr>
              <a:t>success rate</a:t>
            </a:r>
          </a:p>
        </p:txBody>
      </p:sp>
      <p:sp>
        <p:nvSpPr>
          <p:cNvPr id="504" name="Shape 504"/>
          <p:cNvSpPr txBox="1"/>
          <p:nvPr/>
        </p:nvSpPr>
        <p:spPr>
          <a:xfrm>
            <a:off x="4982579" y="3079773"/>
            <a:ext cx="1355100" cy="832799"/>
          </a:xfrm>
          <a:prstGeom prst="rect">
            <a:avLst/>
          </a:prstGeom>
          <a:noFill/>
          <a:ln>
            <a:noFill/>
          </a:ln>
        </p:spPr>
        <p:txBody>
          <a:bodyPr lIns="91425" tIns="91425" rIns="91425" bIns="91425" anchor="ctr" anchorCtr="0">
            <a:noAutofit/>
          </a:bodyPr>
          <a:lstStyle/>
          <a:p>
            <a:pPr>
              <a:buClr>
                <a:srgbClr val="000000"/>
              </a:buClr>
              <a:buSzPct val="91666"/>
              <a:buFont typeface="Arial"/>
              <a:buNone/>
            </a:pPr>
            <a:r>
              <a:rPr lang="en" sz="1200" kern="0">
                <a:solidFill>
                  <a:srgbClr val="666666"/>
                </a:solidFill>
                <a:latin typeface="Roboto Slab"/>
                <a:ea typeface="Roboto Slab"/>
                <a:cs typeface="Roboto Slab"/>
                <a:sym typeface="Roboto Slab"/>
                <a:rtl val="0"/>
              </a:rPr>
              <a:t>      days </a:t>
            </a:r>
            <a:br>
              <a:rPr lang="en" sz="1200" kern="0">
                <a:solidFill>
                  <a:srgbClr val="666666"/>
                </a:solidFill>
                <a:latin typeface="Roboto Slab"/>
                <a:ea typeface="Roboto Slab"/>
                <a:cs typeface="Roboto Slab"/>
                <a:sym typeface="Roboto Slab"/>
                <a:rtl val="0"/>
              </a:rPr>
            </a:br>
            <a:r>
              <a:rPr lang="en" sz="1200" kern="0">
                <a:solidFill>
                  <a:srgbClr val="666666"/>
                </a:solidFill>
                <a:latin typeface="Roboto Slab"/>
                <a:ea typeface="Roboto Slab"/>
                <a:cs typeface="Roboto Slab"/>
                <a:sym typeface="Roboto Slab"/>
                <a:rtl val="0"/>
              </a:rPr>
              <a:t>to receive care</a:t>
            </a:r>
          </a:p>
        </p:txBody>
      </p:sp>
    </p:spTree>
    <p:extLst>
      <p:ext uri="{BB962C8B-B14F-4D97-AF65-F5344CB8AC3E}">
        <p14:creationId xmlns:p14="http://schemas.microsoft.com/office/powerpoint/2010/main" val="4217781826"/>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3" name="Shape 553"/>
          <p:cNvSpPr txBox="1">
            <a:spLocks noGrp="1"/>
          </p:cNvSpPr>
          <p:nvPr>
            <p:ph type="title"/>
          </p:nvPr>
        </p:nvSpPr>
        <p:spPr>
          <a:xfrm>
            <a:off x="457200" y="0"/>
            <a:ext cx="8229600" cy="1600000"/>
          </a:xfrm>
          <a:prstGeom prst="rect">
            <a:avLst/>
          </a:prstGeom>
        </p:spPr>
        <p:txBody>
          <a:bodyPr lIns="91425" tIns="91425" rIns="91425" bIns="91425" anchor="ctr" anchorCtr="0">
            <a:noAutofit/>
          </a:bodyPr>
          <a:lstStyle/>
          <a:p>
            <a:pPr lvl="0" rtl="0">
              <a:spcBef>
                <a:spcPts val="0"/>
              </a:spcBef>
              <a:buNone/>
            </a:pPr>
            <a:r>
              <a:rPr lang="en">
                <a:solidFill>
                  <a:srgbClr val="434343"/>
                </a:solidFill>
              </a:rPr>
              <a:t>CONTINUOUS CARE CYCLE</a:t>
            </a:r>
          </a:p>
        </p:txBody>
      </p:sp>
      <p:sp>
        <p:nvSpPr>
          <p:cNvPr id="554" name="Shape 554"/>
          <p:cNvSpPr txBox="1"/>
          <p:nvPr/>
        </p:nvSpPr>
        <p:spPr>
          <a:xfrm>
            <a:off x="3113200" y="1577201"/>
            <a:ext cx="2619000" cy="520799"/>
          </a:xfrm>
          <a:prstGeom prst="rect">
            <a:avLst/>
          </a:prstGeom>
          <a:noFill/>
          <a:ln>
            <a:noFill/>
          </a:ln>
        </p:spPr>
        <p:txBody>
          <a:bodyPr lIns="91425" tIns="91425" rIns="91425" bIns="91425" anchor="t" anchorCtr="0">
            <a:noAutofit/>
          </a:bodyPr>
          <a:lstStyle/>
          <a:p>
            <a:pPr algn="ctr" rtl="0">
              <a:spcBef>
                <a:spcPts val="0"/>
              </a:spcBef>
              <a:spcAft>
                <a:spcPts val="0"/>
              </a:spcAft>
              <a:buNone/>
            </a:pPr>
            <a:r>
              <a:rPr lang="en" sz="1200" b="1">
                <a:solidFill>
                  <a:srgbClr val="434343"/>
                </a:solidFill>
                <a:latin typeface="Roboto Slab"/>
                <a:ea typeface="Roboto Slab"/>
                <a:cs typeface="Roboto Slab"/>
                <a:sym typeface="Roboto Slab"/>
              </a:rPr>
              <a:t>INDIVIDUAL MEASUREMENTS</a:t>
            </a:r>
          </a:p>
          <a:p>
            <a:pPr lvl="0" algn="ctr" rtl="0">
              <a:spcBef>
                <a:spcPts val="0"/>
              </a:spcBef>
              <a:spcAft>
                <a:spcPts val="0"/>
              </a:spcAft>
              <a:buNone/>
            </a:pPr>
            <a:endParaRPr sz="1200" b="1">
              <a:solidFill>
                <a:srgbClr val="434343"/>
              </a:solidFill>
              <a:latin typeface="Roboto Slab"/>
              <a:ea typeface="Roboto Slab"/>
              <a:cs typeface="Roboto Slab"/>
              <a:sym typeface="Roboto Slab"/>
            </a:endParaRPr>
          </a:p>
        </p:txBody>
      </p:sp>
      <p:sp>
        <p:nvSpPr>
          <p:cNvPr id="555" name="Shape 555"/>
          <p:cNvSpPr txBox="1"/>
          <p:nvPr/>
        </p:nvSpPr>
        <p:spPr>
          <a:xfrm>
            <a:off x="3318125" y="3999749"/>
            <a:ext cx="3149400" cy="1747599"/>
          </a:xfrm>
          <a:prstGeom prst="rect">
            <a:avLst/>
          </a:prstGeom>
          <a:noFill/>
          <a:ln>
            <a:noFill/>
          </a:ln>
        </p:spPr>
        <p:txBody>
          <a:bodyPr lIns="91425" tIns="91425" rIns="91425" bIns="91425" anchor="t" anchorCtr="0">
            <a:noAutofit/>
          </a:bodyPr>
          <a:lstStyle/>
          <a:p>
            <a:pPr rtl="0">
              <a:spcBef>
                <a:spcPts val="0"/>
              </a:spcBef>
              <a:buNone/>
            </a:pPr>
            <a:r>
              <a:rPr lang="en" sz="1000">
                <a:solidFill>
                  <a:srgbClr val="434343"/>
                </a:solidFill>
                <a:latin typeface="Roboto"/>
                <a:ea typeface="Roboto"/>
                <a:cs typeface="Roboto"/>
                <a:sym typeface="Roboto"/>
              </a:rPr>
              <a:t>AHI, AI, HI, Central/Complex Apnea</a:t>
            </a:r>
          </a:p>
          <a:p>
            <a:pPr rtl="0">
              <a:spcBef>
                <a:spcPts val="0"/>
              </a:spcBef>
              <a:buNone/>
            </a:pPr>
            <a:r>
              <a:rPr lang="en" sz="1000">
                <a:solidFill>
                  <a:srgbClr val="434343"/>
                </a:solidFill>
                <a:latin typeface="Roboto"/>
                <a:ea typeface="Roboto"/>
                <a:cs typeface="Roboto"/>
                <a:sym typeface="Roboto"/>
              </a:rPr>
              <a:t>Mask Leaks, Pressures</a:t>
            </a:r>
          </a:p>
          <a:p>
            <a:pPr rtl="0">
              <a:spcBef>
                <a:spcPts val="0"/>
              </a:spcBef>
              <a:buNone/>
            </a:pPr>
            <a:r>
              <a:rPr lang="en" sz="1000">
                <a:solidFill>
                  <a:srgbClr val="434343"/>
                </a:solidFill>
                <a:latin typeface="Roboto"/>
                <a:ea typeface="Roboto"/>
                <a:cs typeface="Roboto"/>
                <a:sym typeface="Roboto"/>
              </a:rPr>
              <a:t>Effort &amp; Compliance</a:t>
            </a:r>
          </a:p>
          <a:p>
            <a:pPr rtl="0">
              <a:spcBef>
                <a:spcPts val="0"/>
              </a:spcBef>
              <a:buNone/>
            </a:pPr>
            <a:r>
              <a:rPr lang="en" sz="1000">
                <a:solidFill>
                  <a:srgbClr val="434343"/>
                </a:solidFill>
                <a:latin typeface="Roboto"/>
                <a:ea typeface="Roboto"/>
                <a:cs typeface="Roboto"/>
                <a:sym typeface="Roboto"/>
              </a:rPr>
              <a:t>Successful Use (Weeks, Days, Hrs)</a:t>
            </a:r>
            <a:br>
              <a:rPr lang="en" sz="1000">
                <a:solidFill>
                  <a:srgbClr val="434343"/>
                </a:solidFill>
                <a:latin typeface="Roboto"/>
                <a:ea typeface="Roboto"/>
                <a:cs typeface="Roboto"/>
                <a:sym typeface="Roboto"/>
              </a:rPr>
            </a:br>
            <a:r>
              <a:rPr lang="en" sz="1000">
                <a:solidFill>
                  <a:srgbClr val="434343"/>
                </a:solidFill>
                <a:latin typeface="Roboto"/>
                <a:ea typeface="Roboto"/>
                <a:cs typeface="Roboto"/>
                <a:sym typeface="Roboto"/>
              </a:rPr>
              <a:t>Recertification Dates &amp; Requirements</a:t>
            </a:r>
          </a:p>
          <a:p>
            <a:pPr rtl="0">
              <a:spcBef>
                <a:spcPts val="0"/>
              </a:spcBef>
              <a:buNone/>
            </a:pPr>
            <a:r>
              <a:rPr lang="en" sz="1000">
                <a:solidFill>
                  <a:srgbClr val="434343"/>
                </a:solidFill>
                <a:latin typeface="Roboto"/>
                <a:ea typeface="Roboto"/>
                <a:cs typeface="Roboto"/>
                <a:sym typeface="Roboto"/>
              </a:rPr>
              <a:t>Medical History &amp; Sleep Symptoms</a:t>
            </a:r>
          </a:p>
          <a:p>
            <a:pPr rtl="0">
              <a:spcBef>
                <a:spcPts val="0"/>
              </a:spcBef>
              <a:buNone/>
            </a:pPr>
            <a:r>
              <a:rPr lang="en" sz="1000">
                <a:solidFill>
                  <a:srgbClr val="434343"/>
                </a:solidFill>
                <a:latin typeface="Roboto"/>
                <a:ea typeface="Roboto"/>
                <a:cs typeface="Roboto"/>
                <a:sym typeface="Roboto"/>
              </a:rPr>
              <a:t>Biometrics &amp; Physical Evaluations</a:t>
            </a:r>
          </a:p>
          <a:p>
            <a:pPr rtl="0">
              <a:spcBef>
                <a:spcPts val="0"/>
              </a:spcBef>
              <a:buNone/>
            </a:pPr>
            <a:r>
              <a:rPr lang="en" sz="1000">
                <a:solidFill>
                  <a:srgbClr val="434343"/>
                </a:solidFill>
                <a:latin typeface="Roboto"/>
                <a:ea typeface="Roboto"/>
                <a:cs typeface="Roboto"/>
                <a:sym typeface="Roboto"/>
              </a:rPr>
              <a:t>Resupply Schedule by Use Patterns</a:t>
            </a:r>
          </a:p>
          <a:p>
            <a:pPr rtl="0">
              <a:spcBef>
                <a:spcPts val="0"/>
              </a:spcBef>
              <a:buNone/>
            </a:pPr>
            <a:r>
              <a:rPr lang="en" sz="1000">
                <a:solidFill>
                  <a:srgbClr val="434343"/>
                </a:solidFill>
                <a:latin typeface="Roboto"/>
                <a:ea typeface="Roboto"/>
                <a:cs typeface="Roboto"/>
                <a:sym typeface="Roboto"/>
              </a:rPr>
              <a:t>Personal Motivation Factors</a:t>
            </a:r>
            <a:br>
              <a:rPr lang="en" sz="1000">
                <a:solidFill>
                  <a:srgbClr val="434343"/>
                </a:solidFill>
                <a:latin typeface="Roboto"/>
                <a:ea typeface="Roboto"/>
                <a:cs typeface="Roboto"/>
                <a:sym typeface="Roboto"/>
              </a:rPr>
            </a:br>
            <a:r>
              <a:rPr lang="en" sz="1000">
                <a:solidFill>
                  <a:srgbClr val="434343"/>
                </a:solidFill>
                <a:latin typeface="Roboto"/>
                <a:ea typeface="Roboto"/>
                <a:cs typeface="Roboto"/>
                <a:sym typeface="Roboto"/>
              </a:rPr>
              <a:t>Predictive Behavioral Analytics</a:t>
            </a:r>
          </a:p>
          <a:p>
            <a:pPr rtl="0">
              <a:spcBef>
                <a:spcPts val="0"/>
              </a:spcBef>
              <a:buNone/>
            </a:pPr>
            <a:r>
              <a:rPr lang="en" sz="1000">
                <a:solidFill>
                  <a:srgbClr val="434343"/>
                </a:solidFill>
                <a:latin typeface="Roboto"/>
                <a:ea typeface="Roboto"/>
                <a:cs typeface="Roboto"/>
                <a:sym typeface="Roboto"/>
              </a:rPr>
              <a:t/>
            </a:r>
            <a:br>
              <a:rPr lang="en" sz="1000">
                <a:solidFill>
                  <a:srgbClr val="434343"/>
                </a:solidFill>
                <a:latin typeface="Roboto"/>
                <a:ea typeface="Roboto"/>
                <a:cs typeface="Roboto"/>
                <a:sym typeface="Roboto"/>
              </a:rPr>
            </a:br>
            <a:endParaRPr lang="en" sz="1000">
              <a:solidFill>
                <a:srgbClr val="434343"/>
              </a:solidFill>
              <a:latin typeface="Roboto"/>
              <a:ea typeface="Roboto"/>
              <a:cs typeface="Roboto"/>
              <a:sym typeface="Roboto"/>
            </a:endParaRPr>
          </a:p>
          <a:p>
            <a:pPr>
              <a:spcBef>
                <a:spcPts val="0"/>
              </a:spcBef>
              <a:buNone/>
            </a:pPr>
            <a:endParaRPr sz="1000">
              <a:solidFill>
                <a:srgbClr val="434343"/>
              </a:solidFill>
              <a:latin typeface="Roboto"/>
              <a:ea typeface="Roboto"/>
              <a:cs typeface="Roboto"/>
              <a:sym typeface="Roboto"/>
            </a:endParaRPr>
          </a:p>
        </p:txBody>
      </p:sp>
      <p:sp>
        <p:nvSpPr>
          <p:cNvPr id="556" name="Shape 556"/>
          <p:cNvSpPr txBox="1"/>
          <p:nvPr/>
        </p:nvSpPr>
        <p:spPr>
          <a:xfrm>
            <a:off x="6291976" y="4048629"/>
            <a:ext cx="2566499" cy="1140799"/>
          </a:xfrm>
          <a:prstGeom prst="rect">
            <a:avLst/>
          </a:prstGeom>
          <a:noFill/>
          <a:ln>
            <a:noFill/>
          </a:ln>
        </p:spPr>
        <p:txBody>
          <a:bodyPr lIns="91425" tIns="91425" rIns="91425" bIns="91425" anchor="t" anchorCtr="0">
            <a:noAutofit/>
          </a:bodyPr>
          <a:lstStyle/>
          <a:p>
            <a:pPr rtl="0">
              <a:spcBef>
                <a:spcPts val="0"/>
              </a:spcBef>
              <a:buNone/>
            </a:pPr>
            <a:r>
              <a:rPr lang="en" sz="1000">
                <a:solidFill>
                  <a:srgbClr val="434343"/>
                </a:solidFill>
                <a:latin typeface="Roboto"/>
                <a:ea typeface="Roboto"/>
                <a:cs typeface="Roboto"/>
                <a:sym typeface="Roboto"/>
              </a:rPr>
              <a:t>Behavioral Modification</a:t>
            </a:r>
          </a:p>
          <a:p>
            <a:pPr rtl="0">
              <a:spcBef>
                <a:spcPts val="0"/>
              </a:spcBef>
              <a:buNone/>
            </a:pPr>
            <a:r>
              <a:rPr lang="en" sz="1000">
                <a:solidFill>
                  <a:srgbClr val="434343"/>
                </a:solidFill>
                <a:latin typeface="Roboto"/>
                <a:ea typeface="Roboto"/>
                <a:cs typeface="Roboto"/>
                <a:sym typeface="Roboto"/>
              </a:rPr>
              <a:t>Technical Barrier Resolution</a:t>
            </a:r>
          </a:p>
          <a:p>
            <a:pPr rtl="0">
              <a:spcBef>
                <a:spcPts val="0"/>
              </a:spcBef>
              <a:buNone/>
            </a:pPr>
            <a:r>
              <a:rPr lang="en" sz="1000">
                <a:solidFill>
                  <a:srgbClr val="434343"/>
                </a:solidFill>
                <a:latin typeface="Roboto"/>
                <a:ea typeface="Roboto"/>
                <a:cs typeface="Roboto"/>
                <a:sym typeface="Roboto"/>
              </a:rPr>
              <a:t>Treatment Augmentation</a:t>
            </a:r>
          </a:p>
          <a:p>
            <a:pPr rtl="0">
              <a:spcBef>
                <a:spcPts val="0"/>
              </a:spcBef>
              <a:buNone/>
            </a:pPr>
            <a:r>
              <a:rPr lang="en" sz="1000">
                <a:solidFill>
                  <a:srgbClr val="434343"/>
                </a:solidFill>
                <a:latin typeface="Roboto"/>
                <a:ea typeface="Roboto"/>
                <a:cs typeface="Roboto"/>
                <a:sym typeface="Roboto"/>
              </a:rPr>
              <a:t>Medical Management &amp; Coordination</a:t>
            </a:r>
          </a:p>
          <a:p>
            <a:pPr rtl="0">
              <a:spcBef>
                <a:spcPts val="0"/>
              </a:spcBef>
              <a:buNone/>
            </a:pPr>
            <a:r>
              <a:rPr lang="en" sz="1000">
                <a:solidFill>
                  <a:srgbClr val="434343"/>
                </a:solidFill>
                <a:latin typeface="Roboto"/>
                <a:ea typeface="Roboto"/>
                <a:cs typeface="Roboto"/>
                <a:sym typeface="Roboto"/>
              </a:rPr>
              <a:t>Therapy Equipment Resupply</a:t>
            </a:r>
            <a:br>
              <a:rPr lang="en" sz="1000">
                <a:solidFill>
                  <a:srgbClr val="434343"/>
                </a:solidFill>
                <a:latin typeface="Roboto"/>
                <a:ea typeface="Roboto"/>
                <a:cs typeface="Roboto"/>
                <a:sym typeface="Roboto"/>
              </a:rPr>
            </a:br>
            <a:r>
              <a:rPr lang="en" sz="1000">
                <a:solidFill>
                  <a:srgbClr val="434343"/>
                </a:solidFill>
                <a:latin typeface="Roboto"/>
                <a:ea typeface="Roboto"/>
                <a:cs typeface="Roboto"/>
                <a:sym typeface="Roboto"/>
              </a:rPr>
              <a:t>Certification Data for Medical Examiner </a:t>
            </a:r>
          </a:p>
          <a:p>
            <a:pPr rtl="0">
              <a:spcBef>
                <a:spcPts val="0"/>
              </a:spcBef>
              <a:buNone/>
            </a:pPr>
            <a:r>
              <a:rPr lang="en" sz="1000">
                <a:solidFill>
                  <a:srgbClr val="434343"/>
                </a:solidFill>
                <a:latin typeface="Roboto"/>
                <a:ea typeface="Roboto"/>
                <a:cs typeface="Roboto"/>
                <a:sym typeface="Roboto"/>
              </a:rPr>
              <a:t>Account Policy Adherence</a:t>
            </a:r>
          </a:p>
          <a:p>
            <a:pPr rtl="0">
              <a:spcBef>
                <a:spcPts val="0"/>
              </a:spcBef>
              <a:buNone/>
            </a:pPr>
            <a:r>
              <a:rPr lang="en" sz="1000">
                <a:solidFill>
                  <a:srgbClr val="434343"/>
                </a:solidFill>
                <a:latin typeface="Roboto"/>
                <a:ea typeface="Roboto"/>
                <a:cs typeface="Roboto"/>
                <a:sym typeface="Roboto"/>
              </a:rPr>
              <a:t>Account Data Analytics &amp; Reporting</a:t>
            </a:r>
          </a:p>
          <a:p>
            <a:pPr rtl="0">
              <a:spcBef>
                <a:spcPts val="0"/>
              </a:spcBef>
              <a:buNone/>
            </a:pPr>
            <a:r>
              <a:rPr lang="en" sz="1000">
                <a:solidFill>
                  <a:srgbClr val="434343"/>
                </a:solidFill>
                <a:latin typeface="Roboto"/>
                <a:ea typeface="Roboto"/>
                <a:cs typeface="Roboto"/>
                <a:sym typeface="Roboto"/>
              </a:rPr>
              <a:t>Account Program Enhancements </a:t>
            </a:r>
          </a:p>
          <a:p>
            <a:pPr lvl="0" rtl="0">
              <a:spcBef>
                <a:spcPts val="0"/>
              </a:spcBef>
              <a:buNone/>
            </a:pPr>
            <a:endParaRPr sz="1000">
              <a:solidFill>
                <a:srgbClr val="434343"/>
              </a:solidFill>
              <a:latin typeface="Roboto"/>
              <a:ea typeface="Roboto"/>
              <a:cs typeface="Roboto"/>
              <a:sym typeface="Roboto"/>
            </a:endParaRPr>
          </a:p>
        </p:txBody>
      </p:sp>
      <p:sp>
        <p:nvSpPr>
          <p:cNvPr id="557" name="Shape 557"/>
          <p:cNvSpPr txBox="1"/>
          <p:nvPr/>
        </p:nvSpPr>
        <p:spPr>
          <a:xfrm>
            <a:off x="786780" y="1996395"/>
            <a:ext cx="1227600" cy="298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None/>
            </a:pPr>
            <a:r>
              <a:rPr lang="en" sz="1000">
                <a:solidFill>
                  <a:srgbClr val="666666"/>
                </a:solidFill>
                <a:latin typeface="Roboto"/>
                <a:ea typeface="Roboto"/>
                <a:cs typeface="Roboto"/>
                <a:sym typeface="Roboto"/>
              </a:rPr>
              <a:t>CONTINUOUS CARE</a:t>
            </a:r>
          </a:p>
        </p:txBody>
      </p:sp>
      <p:sp>
        <p:nvSpPr>
          <p:cNvPr id="558" name="Shape 558"/>
          <p:cNvSpPr txBox="1"/>
          <p:nvPr/>
        </p:nvSpPr>
        <p:spPr>
          <a:xfrm>
            <a:off x="1205293" y="4490073"/>
            <a:ext cx="1528500" cy="674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200" b="1">
                <a:solidFill>
                  <a:srgbClr val="434343"/>
                </a:solidFill>
                <a:latin typeface="Roboto"/>
                <a:ea typeface="Roboto"/>
                <a:cs typeface="Roboto"/>
                <a:sym typeface="Roboto"/>
              </a:rPr>
              <a:t>Passive</a:t>
            </a:r>
            <a:r>
              <a:rPr lang="en" sz="1200">
                <a:solidFill>
                  <a:srgbClr val="434343"/>
                </a:solidFill>
                <a:latin typeface="Roboto"/>
                <a:ea typeface="Roboto"/>
                <a:cs typeface="Roboto"/>
                <a:sym typeface="Roboto"/>
              </a:rPr>
              <a:t> Data Flow</a:t>
            </a:r>
            <a:br>
              <a:rPr lang="en" sz="1200">
                <a:solidFill>
                  <a:srgbClr val="434343"/>
                </a:solidFill>
                <a:latin typeface="Roboto"/>
                <a:ea typeface="Roboto"/>
                <a:cs typeface="Roboto"/>
                <a:sym typeface="Roboto"/>
              </a:rPr>
            </a:br>
            <a:r>
              <a:rPr lang="en" sz="1200">
                <a:solidFill>
                  <a:srgbClr val="434343"/>
                </a:solidFill>
                <a:latin typeface="Roboto"/>
                <a:ea typeface="Roboto"/>
                <a:cs typeface="Roboto"/>
                <a:sym typeface="Roboto"/>
              </a:rPr>
              <a:t>Continuous Sleep Health </a:t>
            </a:r>
          </a:p>
        </p:txBody>
      </p:sp>
      <p:sp>
        <p:nvSpPr>
          <p:cNvPr id="559" name="Shape 559"/>
          <p:cNvSpPr txBox="1"/>
          <p:nvPr/>
        </p:nvSpPr>
        <p:spPr>
          <a:xfrm>
            <a:off x="-45950" y="3817428"/>
            <a:ext cx="1528500" cy="470800"/>
          </a:xfrm>
          <a:prstGeom prst="rect">
            <a:avLst/>
          </a:prstGeom>
          <a:noFill/>
          <a:ln>
            <a:noFill/>
          </a:ln>
        </p:spPr>
        <p:txBody>
          <a:bodyPr lIns="91425" tIns="91425" rIns="91425" bIns="91425" anchor="ctr" anchorCtr="0">
            <a:noAutofit/>
          </a:bodyPr>
          <a:lstStyle/>
          <a:p>
            <a:pPr lvl="0" algn="ctr" rtl="0">
              <a:spcBef>
                <a:spcPts val="0"/>
              </a:spcBef>
              <a:spcAft>
                <a:spcPts val="0"/>
              </a:spcAft>
              <a:buNone/>
            </a:pPr>
            <a:r>
              <a:rPr lang="en" sz="1200">
                <a:solidFill>
                  <a:srgbClr val="005294"/>
                </a:solidFill>
                <a:latin typeface="Roboto"/>
                <a:ea typeface="Roboto"/>
                <a:cs typeface="Roboto"/>
                <a:sym typeface="Roboto"/>
              </a:rPr>
              <a:t>TREATMENT</a:t>
            </a:r>
          </a:p>
          <a:p>
            <a:pPr lvl="0" algn="ctr" rtl="0">
              <a:spcBef>
                <a:spcPts val="0"/>
              </a:spcBef>
              <a:spcAft>
                <a:spcPts val="0"/>
              </a:spcAft>
              <a:buNone/>
            </a:pPr>
            <a:r>
              <a:rPr lang="en" sz="1200">
                <a:solidFill>
                  <a:srgbClr val="005294"/>
                </a:solidFill>
                <a:latin typeface="Roboto"/>
                <a:ea typeface="Roboto"/>
                <a:cs typeface="Roboto"/>
                <a:sym typeface="Roboto"/>
              </a:rPr>
              <a:t>TRACKING </a:t>
            </a:r>
          </a:p>
        </p:txBody>
      </p:sp>
      <p:pic>
        <p:nvPicPr>
          <p:cNvPr id="560" name="Shape 560"/>
          <p:cNvPicPr preferRelativeResize="0"/>
          <p:nvPr/>
        </p:nvPicPr>
        <p:blipFill rotWithShape="1">
          <a:blip r:embed="rId3">
            <a:alphaModFix/>
          </a:blip>
          <a:srcRect/>
          <a:stretch/>
        </p:blipFill>
        <p:spPr>
          <a:xfrm>
            <a:off x="894601" y="2560801"/>
            <a:ext cx="1029299" cy="1236065"/>
          </a:xfrm>
          <a:prstGeom prst="rect">
            <a:avLst/>
          </a:prstGeom>
          <a:noFill/>
          <a:ln>
            <a:noFill/>
          </a:ln>
        </p:spPr>
      </p:pic>
      <p:sp>
        <p:nvSpPr>
          <p:cNvPr id="561" name="Shape 561"/>
          <p:cNvSpPr txBox="1"/>
          <p:nvPr/>
        </p:nvSpPr>
        <p:spPr>
          <a:xfrm>
            <a:off x="84029" y="4565181"/>
            <a:ext cx="1267199" cy="520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200">
                <a:solidFill>
                  <a:srgbClr val="434343"/>
                </a:solidFill>
                <a:latin typeface="Roboto"/>
                <a:ea typeface="Roboto"/>
                <a:cs typeface="Roboto"/>
                <a:sym typeface="Roboto"/>
              </a:rPr>
              <a:t>Real-Time Tracking</a:t>
            </a:r>
          </a:p>
          <a:p>
            <a:pPr marL="0" marR="0" lvl="0" indent="0" algn="ctr" rtl="0">
              <a:lnSpc>
                <a:spcPct val="100000"/>
              </a:lnSpc>
              <a:spcBef>
                <a:spcPts val="0"/>
              </a:spcBef>
              <a:spcAft>
                <a:spcPts val="0"/>
              </a:spcAft>
              <a:buNone/>
            </a:pPr>
            <a:r>
              <a:rPr lang="en" sz="1200">
                <a:solidFill>
                  <a:srgbClr val="434343"/>
                </a:solidFill>
                <a:latin typeface="Roboto"/>
                <a:ea typeface="Roboto"/>
                <a:cs typeface="Roboto"/>
                <a:sym typeface="Roboto"/>
              </a:rPr>
              <a:t>&amp; Ongoing Support</a:t>
            </a:r>
          </a:p>
        </p:txBody>
      </p:sp>
      <p:cxnSp>
        <p:nvCxnSpPr>
          <p:cNvPr id="562" name="Shape 562"/>
          <p:cNvCxnSpPr/>
          <p:nvPr/>
        </p:nvCxnSpPr>
        <p:spPr>
          <a:xfrm rot="10800000">
            <a:off x="246055" y="4317857"/>
            <a:ext cx="943199" cy="0"/>
          </a:xfrm>
          <a:prstGeom prst="straightConnector1">
            <a:avLst/>
          </a:prstGeom>
          <a:noFill/>
          <a:ln w="9525" cap="flat" cmpd="sng">
            <a:solidFill>
              <a:srgbClr val="54B847"/>
            </a:solidFill>
            <a:prstDash val="solid"/>
            <a:round/>
            <a:headEnd type="none" w="lg" len="lg"/>
            <a:tailEnd type="none" w="lg" len="lg"/>
          </a:ln>
        </p:spPr>
      </p:cxnSp>
      <p:sp>
        <p:nvSpPr>
          <p:cNvPr id="563" name="Shape 563"/>
          <p:cNvSpPr txBox="1"/>
          <p:nvPr/>
        </p:nvSpPr>
        <p:spPr>
          <a:xfrm>
            <a:off x="1233414" y="3817428"/>
            <a:ext cx="1472100" cy="470800"/>
          </a:xfrm>
          <a:prstGeom prst="rect">
            <a:avLst/>
          </a:prstGeom>
          <a:noFill/>
          <a:ln>
            <a:noFill/>
          </a:ln>
        </p:spPr>
        <p:txBody>
          <a:bodyPr lIns="91425" tIns="91425" rIns="91425" bIns="91425" anchor="ctr" anchorCtr="0">
            <a:noAutofit/>
          </a:bodyPr>
          <a:lstStyle/>
          <a:p>
            <a:pPr lvl="0" algn="ctr" rtl="0">
              <a:spcBef>
                <a:spcPts val="0"/>
              </a:spcBef>
              <a:spcAft>
                <a:spcPts val="0"/>
              </a:spcAft>
              <a:buNone/>
            </a:pPr>
            <a:r>
              <a:rPr lang="en" sz="1200">
                <a:solidFill>
                  <a:srgbClr val="005294"/>
                </a:solidFill>
                <a:latin typeface="Roboto"/>
                <a:ea typeface="Roboto"/>
                <a:cs typeface="Roboto"/>
                <a:sym typeface="Roboto"/>
              </a:rPr>
              <a:t>RECOVERY </a:t>
            </a:r>
            <a:br>
              <a:rPr lang="en" sz="1200">
                <a:solidFill>
                  <a:srgbClr val="005294"/>
                </a:solidFill>
                <a:latin typeface="Roboto"/>
                <a:ea typeface="Roboto"/>
                <a:cs typeface="Roboto"/>
                <a:sym typeface="Roboto"/>
              </a:rPr>
            </a:br>
            <a:r>
              <a:rPr lang="en" sz="1200">
                <a:solidFill>
                  <a:srgbClr val="005294"/>
                </a:solidFill>
                <a:latin typeface="Roboto"/>
                <a:ea typeface="Roboto"/>
                <a:cs typeface="Roboto"/>
                <a:sym typeface="Roboto"/>
              </a:rPr>
              <a:t>&amp; MAINTENANCE</a:t>
            </a:r>
          </a:p>
        </p:txBody>
      </p:sp>
      <p:cxnSp>
        <p:nvCxnSpPr>
          <p:cNvPr id="564" name="Shape 564"/>
          <p:cNvCxnSpPr/>
          <p:nvPr/>
        </p:nvCxnSpPr>
        <p:spPr>
          <a:xfrm flipH="1">
            <a:off x="1454873" y="4317858"/>
            <a:ext cx="1029300" cy="6399"/>
          </a:xfrm>
          <a:prstGeom prst="straightConnector1">
            <a:avLst/>
          </a:prstGeom>
          <a:noFill/>
          <a:ln w="9525" cap="flat" cmpd="sng">
            <a:solidFill>
              <a:srgbClr val="54B847"/>
            </a:solidFill>
            <a:prstDash val="solid"/>
            <a:round/>
            <a:headEnd type="none" w="lg" len="lg"/>
            <a:tailEnd type="none" w="lg" len="lg"/>
          </a:ln>
        </p:spPr>
      </p:cxnSp>
      <p:grpSp>
        <p:nvGrpSpPr>
          <p:cNvPr id="565" name="Shape 565"/>
          <p:cNvGrpSpPr/>
          <p:nvPr/>
        </p:nvGrpSpPr>
        <p:grpSpPr>
          <a:xfrm>
            <a:off x="296778" y="2276330"/>
            <a:ext cx="647562" cy="133351"/>
            <a:chOff x="5551294" y="2174183"/>
            <a:chExt cx="867000" cy="135299"/>
          </a:xfrm>
        </p:grpSpPr>
        <p:cxnSp>
          <p:nvCxnSpPr>
            <p:cNvPr id="566" name="Shape 566"/>
            <p:cNvCxnSpPr/>
            <p:nvPr/>
          </p:nvCxnSpPr>
          <p:spPr>
            <a:xfrm rot="10800000">
              <a:off x="5551294" y="2176337"/>
              <a:ext cx="867000" cy="0"/>
            </a:xfrm>
            <a:prstGeom prst="straightConnector1">
              <a:avLst/>
            </a:prstGeom>
            <a:noFill/>
            <a:ln w="9525" cap="flat" cmpd="sng">
              <a:solidFill>
                <a:srgbClr val="999999"/>
              </a:solidFill>
              <a:prstDash val="solid"/>
              <a:round/>
              <a:headEnd type="none" w="lg" len="lg"/>
              <a:tailEnd type="none" w="lg" len="lg"/>
            </a:ln>
          </p:spPr>
        </p:cxnSp>
        <p:cxnSp>
          <p:nvCxnSpPr>
            <p:cNvPr id="567" name="Shape 567"/>
            <p:cNvCxnSpPr/>
            <p:nvPr/>
          </p:nvCxnSpPr>
          <p:spPr>
            <a:xfrm>
              <a:off x="5556250" y="2174183"/>
              <a:ext cx="0" cy="135299"/>
            </a:xfrm>
            <a:prstGeom prst="straightConnector1">
              <a:avLst/>
            </a:prstGeom>
            <a:noFill/>
            <a:ln w="9525" cap="flat" cmpd="sng">
              <a:solidFill>
                <a:srgbClr val="999999"/>
              </a:solidFill>
              <a:prstDash val="solid"/>
              <a:round/>
              <a:headEnd type="none" w="lg" len="lg"/>
              <a:tailEnd type="none" w="lg" len="lg"/>
            </a:ln>
          </p:spPr>
        </p:cxnSp>
      </p:grpSp>
      <p:grpSp>
        <p:nvGrpSpPr>
          <p:cNvPr id="568" name="Shape 568"/>
          <p:cNvGrpSpPr/>
          <p:nvPr/>
        </p:nvGrpSpPr>
        <p:grpSpPr>
          <a:xfrm flipH="1">
            <a:off x="1866094" y="2276326"/>
            <a:ext cx="695247" cy="133351"/>
            <a:chOff x="5551294" y="2174183"/>
            <a:chExt cx="867000" cy="135299"/>
          </a:xfrm>
        </p:grpSpPr>
        <p:cxnSp>
          <p:nvCxnSpPr>
            <p:cNvPr id="569" name="Shape 569"/>
            <p:cNvCxnSpPr/>
            <p:nvPr/>
          </p:nvCxnSpPr>
          <p:spPr>
            <a:xfrm rot="10800000">
              <a:off x="5551294" y="2176337"/>
              <a:ext cx="867000" cy="0"/>
            </a:xfrm>
            <a:prstGeom prst="straightConnector1">
              <a:avLst/>
            </a:prstGeom>
            <a:noFill/>
            <a:ln w="9525" cap="flat" cmpd="sng">
              <a:solidFill>
                <a:srgbClr val="999999"/>
              </a:solidFill>
              <a:prstDash val="solid"/>
              <a:round/>
              <a:headEnd type="none" w="lg" len="lg"/>
              <a:tailEnd type="none" w="lg" len="lg"/>
            </a:ln>
          </p:spPr>
        </p:cxnSp>
        <p:cxnSp>
          <p:nvCxnSpPr>
            <p:cNvPr id="570" name="Shape 570"/>
            <p:cNvCxnSpPr/>
            <p:nvPr/>
          </p:nvCxnSpPr>
          <p:spPr>
            <a:xfrm>
              <a:off x="5556250" y="2174183"/>
              <a:ext cx="0" cy="135299"/>
            </a:xfrm>
            <a:prstGeom prst="straightConnector1">
              <a:avLst/>
            </a:prstGeom>
            <a:noFill/>
            <a:ln w="9525" cap="flat" cmpd="sng">
              <a:solidFill>
                <a:srgbClr val="999999"/>
              </a:solidFill>
              <a:prstDash val="solid"/>
              <a:round/>
              <a:headEnd type="none" w="lg" len="lg"/>
              <a:tailEnd type="none" w="lg" len="lg"/>
            </a:ln>
          </p:spPr>
        </p:cxnSp>
      </p:grpSp>
      <p:grpSp>
        <p:nvGrpSpPr>
          <p:cNvPr id="571" name="Shape 571"/>
          <p:cNvGrpSpPr/>
          <p:nvPr/>
        </p:nvGrpSpPr>
        <p:grpSpPr>
          <a:xfrm>
            <a:off x="3113050" y="2075211"/>
            <a:ext cx="2619008" cy="1965964"/>
            <a:chOff x="6696600" y="1373950"/>
            <a:chExt cx="2196601" cy="1643050"/>
          </a:xfrm>
        </p:grpSpPr>
        <p:grpSp>
          <p:nvGrpSpPr>
            <p:cNvPr id="572" name="Shape 572"/>
            <p:cNvGrpSpPr/>
            <p:nvPr/>
          </p:nvGrpSpPr>
          <p:grpSpPr>
            <a:xfrm>
              <a:off x="6696600" y="1373950"/>
              <a:ext cx="2196601" cy="1643050"/>
              <a:chOff x="6696600" y="1373950"/>
              <a:chExt cx="2196601" cy="1643050"/>
            </a:xfrm>
          </p:grpSpPr>
          <p:pic>
            <p:nvPicPr>
              <p:cNvPr id="573" name="Shape 573"/>
              <p:cNvPicPr preferRelativeResize="0"/>
              <p:nvPr/>
            </p:nvPicPr>
            <p:blipFill>
              <a:blip r:embed="rId4">
                <a:alphaModFix/>
              </a:blip>
              <a:stretch>
                <a:fillRect/>
              </a:stretch>
            </p:blipFill>
            <p:spPr>
              <a:xfrm>
                <a:off x="6696600" y="1373950"/>
                <a:ext cx="2196601" cy="1643050"/>
              </a:xfrm>
              <a:prstGeom prst="rect">
                <a:avLst/>
              </a:prstGeom>
              <a:noFill/>
              <a:ln w="9525" cap="flat" cmpd="sng">
                <a:solidFill>
                  <a:srgbClr val="B7B7B7"/>
                </a:solidFill>
                <a:prstDash val="solid"/>
                <a:round/>
                <a:headEnd type="none" w="med" len="med"/>
                <a:tailEnd type="none" w="med" len="med"/>
              </a:ln>
            </p:spPr>
          </p:pic>
          <p:sp>
            <p:nvSpPr>
              <p:cNvPr id="574" name="Shape 574"/>
              <p:cNvSpPr/>
              <p:nvPr/>
            </p:nvSpPr>
            <p:spPr>
              <a:xfrm>
                <a:off x="6804311" y="1484732"/>
                <a:ext cx="277500" cy="58200"/>
              </a:xfrm>
              <a:prstGeom prst="rect">
                <a:avLst/>
              </a:prstGeom>
              <a:solidFill>
                <a:srgbClr val="D9D9D9"/>
              </a:solidFill>
              <a:ln>
                <a:noFill/>
              </a:ln>
            </p:spPr>
            <p:txBody>
              <a:bodyPr lIns="91425" tIns="91425" rIns="91425" bIns="91425" anchor="ctr" anchorCtr="0">
                <a:noAutofit/>
              </a:bodyPr>
              <a:lstStyle/>
              <a:p>
                <a:pPr>
                  <a:spcBef>
                    <a:spcPts val="0"/>
                  </a:spcBef>
                  <a:buNone/>
                </a:pPr>
                <a:endParaRPr/>
              </a:p>
            </p:txBody>
          </p:sp>
          <p:sp>
            <p:nvSpPr>
              <p:cNvPr id="575" name="Shape 575"/>
              <p:cNvSpPr/>
              <p:nvPr/>
            </p:nvSpPr>
            <p:spPr>
              <a:xfrm>
                <a:off x="7836249" y="1484732"/>
                <a:ext cx="459299" cy="157200"/>
              </a:xfrm>
              <a:prstGeom prst="rect">
                <a:avLst/>
              </a:prstGeom>
              <a:solidFill>
                <a:srgbClr val="D9D9D9"/>
              </a:solidFill>
              <a:ln>
                <a:noFill/>
              </a:ln>
            </p:spPr>
            <p:txBody>
              <a:bodyPr lIns="91425" tIns="91425" rIns="91425" bIns="91425" anchor="ctr" anchorCtr="0">
                <a:noAutofit/>
              </a:bodyPr>
              <a:lstStyle/>
              <a:p>
                <a:pPr>
                  <a:spcBef>
                    <a:spcPts val="0"/>
                  </a:spcBef>
                  <a:buNone/>
                </a:pPr>
                <a:endParaRPr/>
              </a:p>
            </p:txBody>
          </p:sp>
        </p:grpSp>
        <p:sp>
          <p:nvSpPr>
            <p:cNvPr id="576" name="Shape 576"/>
            <p:cNvSpPr/>
            <p:nvPr/>
          </p:nvSpPr>
          <p:spPr>
            <a:xfrm>
              <a:off x="7539739" y="1527383"/>
              <a:ext cx="255899" cy="58200"/>
            </a:xfrm>
            <a:prstGeom prst="rect">
              <a:avLst/>
            </a:prstGeom>
            <a:solidFill>
              <a:srgbClr val="CCCCCC"/>
            </a:solidFill>
            <a:ln>
              <a:noFill/>
            </a:ln>
          </p:spPr>
          <p:txBody>
            <a:bodyPr lIns="91425" tIns="91425" rIns="91425" bIns="91425" anchor="ctr" anchorCtr="0">
              <a:noAutofit/>
            </a:bodyPr>
            <a:lstStyle/>
            <a:p>
              <a:pPr>
                <a:spcBef>
                  <a:spcPts val="0"/>
                </a:spcBef>
                <a:buNone/>
              </a:pPr>
              <a:endParaRPr/>
            </a:p>
          </p:txBody>
        </p:sp>
      </p:grpSp>
      <p:grpSp>
        <p:nvGrpSpPr>
          <p:cNvPr id="577" name="Shape 577"/>
          <p:cNvGrpSpPr/>
          <p:nvPr/>
        </p:nvGrpSpPr>
        <p:grpSpPr>
          <a:xfrm>
            <a:off x="6063372" y="2066304"/>
            <a:ext cx="2566598" cy="1983752"/>
            <a:chOff x="223750" y="488398"/>
            <a:chExt cx="7291474" cy="3915300"/>
          </a:xfrm>
        </p:grpSpPr>
        <p:pic>
          <p:nvPicPr>
            <p:cNvPr id="578" name="Shape 578"/>
            <p:cNvPicPr preferRelativeResize="0"/>
            <p:nvPr/>
          </p:nvPicPr>
          <p:blipFill>
            <a:blip r:embed="rId5">
              <a:alphaModFix/>
            </a:blip>
            <a:stretch>
              <a:fillRect/>
            </a:stretch>
          </p:blipFill>
          <p:spPr>
            <a:xfrm>
              <a:off x="223750" y="488398"/>
              <a:ext cx="7291474" cy="3915300"/>
            </a:xfrm>
            <a:prstGeom prst="rect">
              <a:avLst/>
            </a:prstGeom>
            <a:noFill/>
            <a:ln w="9525" cap="flat" cmpd="sng">
              <a:solidFill>
                <a:srgbClr val="B7B7B7"/>
              </a:solidFill>
              <a:prstDash val="solid"/>
              <a:round/>
              <a:headEnd type="none" w="med" len="med"/>
              <a:tailEnd type="none" w="med" len="med"/>
            </a:ln>
          </p:spPr>
        </p:pic>
        <p:sp>
          <p:nvSpPr>
            <p:cNvPr id="579" name="Shape 579"/>
            <p:cNvSpPr/>
            <p:nvPr/>
          </p:nvSpPr>
          <p:spPr>
            <a:xfrm>
              <a:off x="4333875" y="1562100"/>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0" name="Shape 580"/>
            <p:cNvSpPr/>
            <p:nvPr/>
          </p:nvSpPr>
          <p:spPr>
            <a:xfrm>
              <a:off x="4333875" y="1735875"/>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1" name="Shape 581"/>
            <p:cNvSpPr/>
            <p:nvPr/>
          </p:nvSpPr>
          <p:spPr>
            <a:xfrm>
              <a:off x="4333875" y="1928700"/>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2" name="Shape 582"/>
            <p:cNvSpPr/>
            <p:nvPr/>
          </p:nvSpPr>
          <p:spPr>
            <a:xfrm>
              <a:off x="4333875" y="2102475"/>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3" name="Shape 583"/>
            <p:cNvSpPr/>
            <p:nvPr/>
          </p:nvSpPr>
          <p:spPr>
            <a:xfrm>
              <a:off x="4333875" y="2285425"/>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4" name="Shape 584"/>
            <p:cNvSpPr/>
            <p:nvPr/>
          </p:nvSpPr>
          <p:spPr>
            <a:xfrm>
              <a:off x="4333875" y="2459200"/>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5" name="Shape 585"/>
            <p:cNvSpPr/>
            <p:nvPr/>
          </p:nvSpPr>
          <p:spPr>
            <a:xfrm>
              <a:off x="4333875" y="2652025"/>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6" name="Shape 586"/>
            <p:cNvSpPr/>
            <p:nvPr/>
          </p:nvSpPr>
          <p:spPr>
            <a:xfrm>
              <a:off x="4333875" y="2825800"/>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7" name="Shape 587"/>
            <p:cNvSpPr/>
            <p:nvPr/>
          </p:nvSpPr>
          <p:spPr>
            <a:xfrm>
              <a:off x="4333875" y="2999575"/>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8" name="Shape 588"/>
            <p:cNvSpPr/>
            <p:nvPr/>
          </p:nvSpPr>
          <p:spPr>
            <a:xfrm>
              <a:off x="4333875" y="3173350"/>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9" name="Shape 589"/>
            <p:cNvSpPr/>
            <p:nvPr/>
          </p:nvSpPr>
          <p:spPr>
            <a:xfrm>
              <a:off x="4333875" y="3366175"/>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0" name="Shape 590"/>
            <p:cNvSpPr/>
            <p:nvPr/>
          </p:nvSpPr>
          <p:spPr>
            <a:xfrm>
              <a:off x="4333875" y="3539950"/>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1" name="Shape 591"/>
            <p:cNvSpPr/>
            <p:nvPr/>
          </p:nvSpPr>
          <p:spPr>
            <a:xfrm>
              <a:off x="4333875" y="3722900"/>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2" name="Shape 592"/>
            <p:cNvSpPr/>
            <p:nvPr/>
          </p:nvSpPr>
          <p:spPr>
            <a:xfrm>
              <a:off x="4333875" y="3896675"/>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3" name="Shape 593"/>
            <p:cNvSpPr/>
            <p:nvPr/>
          </p:nvSpPr>
          <p:spPr>
            <a:xfrm>
              <a:off x="4333875" y="4089500"/>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4" name="Shape 594"/>
            <p:cNvSpPr/>
            <p:nvPr/>
          </p:nvSpPr>
          <p:spPr>
            <a:xfrm>
              <a:off x="4333875" y="4263275"/>
              <a:ext cx="7620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5" name="Shape 595"/>
            <p:cNvSpPr/>
            <p:nvPr/>
          </p:nvSpPr>
          <p:spPr>
            <a:xfrm>
              <a:off x="6776300" y="1551425"/>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6" name="Shape 596"/>
            <p:cNvSpPr/>
            <p:nvPr/>
          </p:nvSpPr>
          <p:spPr>
            <a:xfrm>
              <a:off x="6776300" y="1725200"/>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7" name="Shape 597"/>
            <p:cNvSpPr/>
            <p:nvPr/>
          </p:nvSpPr>
          <p:spPr>
            <a:xfrm>
              <a:off x="6776300" y="1918025"/>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8" name="Shape 598"/>
            <p:cNvSpPr/>
            <p:nvPr/>
          </p:nvSpPr>
          <p:spPr>
            <a:xfrm>
              <a:off x="6776300" y="2091800"/>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9" name="Shape 599"/>
            <p:cNvSpPr/>
            <p:nvPr/>
          </p:nvSpPr>
          <p:spPr>
            <a:xfrm>
              <a:off x="6776300" y="2274750"/>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0" name="Shape 600"/>
            <p:cNvSpPr/>
            <p:nvPr/>
          </p:nvSpPr>
          <p:spPr>
            <a:xfrm>
              <a:off x="6776300" y="2448525"/>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1" name="Shape 601"/>
            <p:cNvSpPr/>
            <p:nvPr/>
          </p:nvSpPr>
          <p:spPr>
            <a:xfrm>
              <a:off x="6776300" y="2641350"/>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2" name="Shape 602"/>
            <p:cNvSpPr/>
            <p:nvPr/>
          </p:nvSpPr>
          <p:spPr>
            <a:xfrm>
              <a:off x="6776300" y="2815125"/>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3" name="Shape 603"/>
            <p:cNvSpPr/>
            <p:nvPr/>
          </p:nvSpPr>
          <p:spPr>
            <a:xfrm>
              <a:off x="6776300" y="2988900"/>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4" name="Shape 604"/>
            <p:cNvSpPr/>
            <p:nvPr/>
          </p:nvSpPr>
          <p:spPr>
            <a:xfrm>
              <a:off x="6776300" y="3162675"/>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5" name="Shape 605"/>
            <p:cNvSpPr/>
            <p:nvPr/>
          </p:nvSpPr>
          <p:spPr>
            <a:xfrm>
              <a:off x="6776300" y="3355500"/>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6" name="Shape 606"/>
            <p:cNvSpPr/>
            <p:nvPr/>
          </p:nvSpPr>
          <p:spPr>
            <a:xfrm>
              <a:off x="6776300" y="3529275"/>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7" name="Shape 607"/>
            <p:cNvSpPr/>
            <p:nvPr/>
          </p:nvSpPr>
          <p:spPr>
            <a:xfrm>
              <a:off x="6776300" y="3712225"/>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8" name="Shape 608"/>
            <p:cNvSpPr/>
            <p:nvPr/>
          </p:nvSpPr>
          <p:spPr>
            <a:xfrm>
              <a:off x="6776300" y="3886000"/>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9" name="Shape 609"/>
            <p:cNvSpPr/>
            <p:nvPr/>
          </p:nvSpPr>
          <p:spPr>
            <a:xfrm>
              <a:off x="6776300" y="4078825"/>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0" name="Shape 610"/>
            <p:cNvSpPr/>
            <p:nvPr/>
          </p:nvSpPr>
          <p:spPr>
            <a:xfrm>
              <a:off x="6776300" y="4252600"/>
              <a:ext cx="647700" cy="99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611" name="Shape 611"/>
          <p:cNvSpPr txBox="1"/>
          <p:nvPr/>
        </p:nvSpPr>
        <p:spPr>
          <a:xfrm>
            <a:off x="6248375" y="1572750"/>
            <a:ext cx="2196600" cy="520799"/>
          </a:xfrm>
          <a:prstGeom prst="rect">
            <a:avLst/>
          </a:prstGeom>
          <a:noFill/>
          <a:ln>
            <a:noFill/>
          </a:ln>
        </p:spPr>
        <p:txBody>
          <a:bodyPr lIns="91425" tIns="91425" rIns="91425" bIns="91425" anchor="t" anchorCtr="0">
            <a:noAutofit/>
          </a:bodyPr>
          <a:lstStyle/>
          <a:p>
            <a:pPr lvl="0" algn="ctr" rtl="0">
              <a:spcBef>
                <a:spcPts val="0"/>
              </a:spcBef>
              <a:spcAft>
                <a:spcPts val="0"/>
              </a:spcAft>
              <a:buNone/>
            </a:pPr>
            <a:r>
              <a:rPr lang="en" sz="1200" b="1">
                <a:solidFill>
                  <a:srgbClr val="434343"/>
                </a:solidFill>
                <a:latin typeface="Roboto Slab"/>
                <a:ea typeface="Roboto Slab"/>
                <a:cs typeface="Roboto Slab"/>
                <a:sym typeface="Roboto Slab"/>
              </a:rPr>
              <a:t>SYSTEMATIC ESCALATION</a:t>
            </a:r>
          </a:p>
          <a:p>
            <a:pPr lvl="0" algn="ctr" rtl="0">
              <a:spcBef>
                <a:spcPts val="0"/>
              </a:spcBef>
              <a:spcAft>
                <a:spcPts val="0"/>
              </a:spcAft>
              <a:buNone/>
            </a:pPr>
            <a:endParaRPr sz="1200" b="1">
              <a:solidFill>
                <a:srgbClr val="434343"/>
              </a:solidFill>
              <a:latin typeface="Roboto Slab"/>
              <a:ea typeface="Roboto Slab"/>
              <a:cs typeface="Roboto Slab"/>
              <a:sym typeface="Roboto Slab"/>
            </a:endParaRPr>
          </a:p>
        </p:txBody>
      </p:sp>
      <p:sp>
        <p:nvSpPr>
          <p:cNvPr id="2" name="TextBox 1"/>
          <p:cNvSpPr txBox="1"/>
          <p:nvPr/>
        </p:nvSpPr>
        <p:spPr>
          <a:xfrm>
            <a:off x="7924661" y="6400892"/>
            <a:ext cx="1118406" cy="307777"/>
          </a:xfrm>
          <a:prstGeom prst="rect">
            <a:avLst/>
          </a:prstGeom>
          <a:solidFill>
            <a:schemeClr val="accent4">
              <a:lumMod val="40000"/>
              <a:lumOff val="60000"/>
            </a:schemeClr>
          </a:solidFill>
        </p:spPr>
        <p:txBody>
          <a:bodyPr wrap="square" rtlCol="0">
            <a:spAutoFit/>
          </a:bodyPr>
          <a:lstStyle/>
          <a:p>
            <a:endParaRPr lang="en-US" sz="1400" dirty="0"/>
          </a:p>
        </p:txBody>
      </p:sp>
    </p:spTree>
    <p:extLst>
      <p:ext uri="{BB962C8B-B14F-4D97-AF65-F5344CB8AC3E}">
        <p14:creationId xmlns:p14="http://schemas.microsoft.com/office/powerpoint/2010/main" val="3700944067"/>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pPr algn="ctr"/>
            <a:r>
              <a:rPr lang="en-US" sz="3200" dirty="0" smtClean="0"/>
              <a:t>Trucking Company – Actual Case Study </a:t>
            </a:r>
            <a:endParaRPr lang="en-US" sz="3200" dirty="0"/>
          </a:p>
        </p:txBody>
      </p:sp>
      <p:sp>
        <p:nvSpPr>
          <p:cNvPr id="3" name="Text Placeholder 2"/>
          <p:cNvSpPr>
            <a:spLocks noGrp="1"/>
          </p:cNvSpPr>
          <p:nvPr>
            <p:ph type="body" idx="1"/>
          </p:nvPr>
        </p:nvSpPr>
        <p:spPr>
          <a:xfrm>
            <a:off x="762000" y="1905000"/>
            <a:ext cx="3657600" cy="639763"/>
          </a:xfrm>
        </p:spPr>
        <p:txBody>
          <a:bodyPr/>
          <a:lstStyle/>
          <a:p>
            <a:pPr algn="ctr"/>
            <a:r>
              <a:rPr lang="en-US" dirty="0" smtClean="0"/>
              <a:t>Healthcare Cost Trend Savings  </a:t>
            </a:r>
            <a:endParaRPr lang="en-US" dirty="0"/>
          </a:p>
        </p:txBody>
      </p:sp>
      <p:sp>
        <p:nvSpPr>
          <p:cNvPr id="5" name="Text Placeholder 4"/>
          <p:cNvSpPr>
            <a:spLocks noGrp="1"/>
          </p:cNvSpPr>
          <p:nvPr>
            <p:ph type="body" sz="quarter" idx="3"/>
          </p:nvPr>
        </p:nvSpPr>
        <p:spPr>
          <a:xfrm>
            <a:off x="4648200" y="1905000"/>
            <a:ext cx="3657600" cy="609600"/>
          </a:xfrm>
        </p:spPr>
        <p:txBody>
          <a:bodyPr/>
          <a:lstStyle/>
          <a:p>
            <a:endParaRPr lang="en-US" dirty="0"/>
          </a:p>
          <a:p>
            <a:pPr lvl="0">
              <a:buClr>
                <a:srgbClr val="AD0101"/>
              </a:buClr>
            </a:pPr>
            <a:endParaRPr lang="en-US" dirty="0">
              <a:solidFill>
                <a:srgbClr val="303030"/>
              </a:solidFill>
            </a:endParaRPr>
          </a:p>
          <a:p>
            <a:pPr algn="ctr"/>
            <a:r>
              <a:rPr lang="en-US" dirty="0" smtClean="0"/>
              <a:t>Preventable Accident Reductions </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3440146357"/>
              </p:ext>
            </p:extLst>
          </p:nvPr>
        </p:nvGraphicFramePr>
        <p:xfrm>
          <a:off x="4800600" y="3505200"/>
          <a:ext cx="3657600" cy="1051560"/>
        </p:xfrm>
        <a:graphic>
          <a:graphicData uri="http://schemas.openxmlformats.org/drawingml/2006/table">
            <a:tbl>
              <a:tblPr firstRow="1" bandRow="1">
                <a:tableStyleId>{5C22544A-7EE6-4342-B048-85BDC9FD1C3A}</a:tableStyleId>
              </a:tblPr>
              <a:tblGrid>
                <a:gridCol w="1828800"/>
                <a:gridCol w="1828800"/>
              </a:tblGrid>
              <a:tr h="375920">
                <a:tc>
                  <a:txBody>
                    <a:bodyPr/>
                    <a:lstStyle/>
                    <a:p>
                      <a:pPr algn="ctr"/>
                      <a:r>
                        <a:rPr lang="en-US" sz="1900" dirty="0" smtClean="0"/>
                        <a:t>After</a:t>
                      </a:r>
                      <a:r>
                        <a:rPr lang="en-US" sz="1900" baseline="0" dirty="0" smtClean="0"/>
                        <a:t> 12 months </a:t>
                      </a:r>
                      <a:r>
                        <a:rPr lang="en-US" sz="1900" dirty="0" smtClean="0"/>
                        <a:t> </a:t>
                      </a:r>
                      <a:endParaRPr lang="en-US" sz="1900" dirty="0"/>
                    </a:p>
                  </a:txBody>
                  <a:tcPr/>
                </a:tc>
                <a:tc>
                  <a:txBody>
                    <a:bodyPr/>
                    <a:lstStyle/>
                    <a:p>
                      <a:pPr algn="ctr"/>
                      <a:r>
                        <a:rPr lang="en-US" sz="1900" dirty="0" smtClean="0"/>
                        <a:t>After</a:t>
                      </a:r>
                      <a:r>
                        <a:rPr lang="en-US" sz="1900" baseline="0" dirty="0" smtClean="0"/>
                        <a:t> 24 Months </a:t>
                      </a:r>
                      <a:endParaRPr lang="en-US" sz="1900" dirty="0"/>
                    </a:p>
                  </a:txBody>
                  <a:tcPr/>
                </a:tc>
              </a:tr>
              <a:tr h="375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 sz="1900" b="1" dirty="0" smtClean="0">
                          <a:solidFill>
                            <a:schemeClr val="tx1"/>
                          </a:solidFill>
                          <a:latin typeface="+mn-lt"/>
                          <a:ea typeface="Roboto Slab"/>
                          <a:cs typeface="Roboto Slab"/>
                          <a:sym typeface="Roboto Slab"/>
                        </a:rPr>
                        <a:t>69%</a:t>
                      </a:r>
                      <a:endParaRPr lang="en-US" sz="1900" b="1" dirty="0" smtClean="0">
                        <a:solidFill>
                          <a:schemeClr val="tx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 sz="1900" b="1" baseline="0" dirty="0" smtClean="0">
                          <a:solidFill>
                            <a:schemeClr val="tx1"/>
                          </a:solidFill>
                          <a:latin typeface="+mn-lt"/>
                          <a:ea typeface="Roboto Slab"/>
                          <a:cs typeface="Roboto Slab"/>
                          <a:sym typeface="Roboto Slab"/>
                        </a:rPr>
                        <a:t> 75</a:t>
                      </a:r>
                      <a:r>
                        <a:rPr lang="en" sz="1900" b="1" dirty="0" smtClean="0">
                          <a:solidFill>
                            <a:schemeClr val="tx1"/>
                          </a:solidFill>
                          <a:latin typeface="+mn-lt"/>
                          <a:ea typeface="Roboto Slab"/>
                          <a:cs typeface="Roboto Slab"/>
                          <a:sym typeface="Roboto Slab"/>
                        </a:rPr>
                        <a:t>%</a:t>
                      </a:r>
                      <a:endParaRPr lang="en-US" sz="1900" b="1" dirty="0" smtClean="0">
                        <a:solidFill>
                          <a:schemeClr val="tx1"/>
                        </a:solidFill>
                        <a:latin typeface="+mn-lt"/>
                      </a:endParaRPr>
                    </a:p>
                  </a:txBody>
                  <a:tcPr/>
                </a:tc>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915419580"/>
              </p:ext>
            </p:extLst>
          </p:nvPr>
        </p:nvGraphicFramePr>
        <p:xfrm>
          <a:off x="762000" y="3505200"/>
          <a:ext cx="3657600" cy="1051560"/>
        </p:xfrm>
        <a:graphic>
          <a:graphicData uri="http://schemas.openxmlformats.org/drawingml/2006/table">
            <a:tbl>
              <a:tblPr firstRow="1" bandRow="1">
                <a:tableStyleId>{5C22544A-7EE6-4342-B048-85BDC9FD1C3A}</a:tableStyleId>
              </a:tblPr>
              <a:tblGrid>
                <a:gridCol w="1828800"/>
                <a:gridCol w="1828800"/>
              </a:tblGrid>
              <a:tr h="375920">
                <a:tc>
                  <a:txBody>
                    <a:bodyPr/>
                    <a:lstStyle/>
                    <a:p>
                      <a:pPr algn="ctr"/>
                      <a:r>
                        <a:rPr lang="en-US" sz="1900" dirty="0" smtClean="0"/>
                        <a:t>After</a:t>
                      </a:r>
                      <a:r>
                        <a:rPr lang="en-US" sz="1900" baseline="0" dirty="0" smtClean="0"/>
                        <a:t> 12 Months </a:t>
                      </a:r>
                      <a:r>
                        <a:rPr lang="en-US" sz="1900" dirty="0" smtClean="0"/>
                        <a:t> </a:t>
                      </a:r>
                      <a:endParaRPr lang="en-US" sz="1900" dirty="0"/>
                    </a:p>
                  </a:txBody>
                  <a:tcPr/>
                </a:tc>
                <a:tc>
                  <a:txBody>
                    <a:bodyPr/>
                    <a:lstStyle/>
                    <a:p>
                      <a:pPr algn="ctr"/>
                      <a:r>
                        <a:rPr lang="en-US" sz="1900" dirty="0" smtClean="0"/>
                        <a:t>After</a:t>
                      </a:r>
                      <a:r>
                        <a:rPr lang="en-US" sz="1900" baseline="0" dirty="0" smtClean="0"/>
                        <a:t> 24 Months </a:t>
                      </a:r>
                      <a:endParaRPr lang="en-US" sz="1900" dirty="0"/>
                    </a:p>
                  </a:txBody>
                  <a:tcPr/>
                </a:tc>
              </a:tr>
              <a:tr h="375920">
                <a:tc>
                  <a:txBody>
                    <a:bodyPr/>
                    <a:lstStyle/>
                    <a:p>
                      <a:pPr algn="ctr"/>
                      <a:r>
                        <a:rPr lang="en" sz="1900" b="1" dirty="0" smtClean="0">
                          <a:solidFill>
                            <a:schemeClr val="tx1"/>
                          </a:solidFill>
                          <a:latin typeface="+mn-lt"/>
                          <a:ea typeface="Roboto Slab"/>
                          <a:cs typeface="Roboto Slab"/>
                          <a:sym typeface="Roboto Slab"/>
                        </a:rPr>
                        <a:t>22.8%</a:t>
                      </a:r>
                      <a:endParaRPr lang="en-US" sz="1900" b="1" dirty="0">
                        <a:solidFill>
                          <a:schemeClr val="tx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 sz="1900" b="1" baseline="0" dirty="0" smtClean="0">
                          <a:solidFill>
                            <a:schemeClr val="tx1"/>
                          </a:solidFill>
                          <a:latin typeface="+mn-lt"/>
                          <a:ea typeface="Roboto Slab"/>
                          <a:cs typeface="Roboto Slab"/>
                          <a:sym typeface="Roboto Slab"/>
                        </a:rPr>
                        <a:t> </a:t>
                      </a:r>
                      <a:r>
                        <a:rPr lang="en" sz="1900" b="1" dirty="0" smtClean="0">
                          <a:solidFill>
                            <a:schemeClr val="tx1"/>
                          </a:solidFill>
                          <a:latin typeface="+mn-lt"/>
                          <a:ea typeface="Roboto Slab"/>
                          <a:cs typeface="Roboto Slab"/>
                          <a:sym typeface="Roboto Slab"/>
                        </a:rPr>
                        <a:t>22.7%</a:t>
                      </a:r>
                      <a:endParaRPr lang="en-US" sz="1900" b="1" dirty="0" smtClean="0">
                        <a:solidFill>
                          <a:schemeClr val="tx1"/>
                        </a:solidFill>
                        <a:latin typeface="+mn-lt"/>
                      </a:endParaRPr>
                    </a:p>
                  </a:txBody>
                  <a:tcPr/>
                </a:tc>
              </a:tr>
            </a:tbl>
          </a:graphicData>
        </a:graphic>
      </p:graphicFrame>
    </p:spTree>
    <p:extLst>
      <p:ext uri="{BB962C8B-B14F-4D97-AF65-F5344CB8AC3E}">
        <p14:creationId xmlns:p14="http://schemas.microsoft.com/office/powerpoint/2010/main" val="547441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ChangeArrowheads="1"/>
          </p:cNvSpPr>
          <p:nvPr/>
        </p:nvSpPr>
        <p:spPr bwMode="auto">
          <a:xfrm>
            <a:off x="527713" y="5423742"/>
            <a:ext cx="8153400" cy="461665"/>
          </a:xfrm>
          <a:prstGeom prst="rect">
            <a:avLst/>
          </a:prstGeom>
          <a:noFill/>
          <a:ln w="9525">
            <a:noFill/>
            <a:miter lim="800000"/>
            <a:headEnd/>
            <a:tailEnd/>
          </a:ln>
        </p:spPr>
        <p:txBody>
          <a:bodyPr>
            <a:spAutoFit/>
          </a:bodyPr>
          <a:lstStyle/>
          <a:p>
            <a:pPr algn="ctr" eaLnBrk="0" hangingPunct="0"/>
            <a:r>
              <a:rPr lang="en-US" sz="2400" i="0" dirty="0">
                <a:solidFill>
                  <a:schemeClr val="accent1"/>
                </a:solidFill>
              </a:rPr>
              <a:t>Stop Loosing 50-100 Basis Points of Profitability</a:t>
            </a:r>
          </a:p>
        </p:txBody>
      </p:sp>
      <p:sp>
        <p:nvSpPr>
          <p:cNvPr id="64514" name="Title 12"/>
          <p:cNvSpPr>
            <a:spLocks noGrp="1"/>
          </p:cNvSpPr>
          <p:nvPr>
            <p:ph type="title"/>
          </p:nvPr>
        </p:nvSpPr>
        <p:spPr>
          <a:xfrm>
            <a:off x="1" y="381000"/>
            <a:ext cx="8988424" cy="762000"/>
          </a:xfrm>
        </p:spPr>
        <p:txBody>
          <a:bodyPr/>
          <a:lstStyle/>
          <a:p>
            <a:pPr algn="ctr"/>
            <a:r>
              <a:rPr lang="en-US" sz="3200" dirty="0" smtClean="0">
                <a:ea typeface="ＭＳ Ｐゴシック" pitchFamily="34" charset="-128"/>
              </a:rPr>
              <a:t>ROI Example </a:t>
            </a:r>
            <a:br>
              <a:rPr lang="en-US" sz="3200" dirty="0" smtClean="0">
                <a:ea typeface="ＭＳ Ｐゴシック" pitchFamily="34" charset="-128"/>
              </a:rPr>
            </a:br>
            <a:r>
              <a:rPr lang="en-US" sz="1800" dirty="0" smtClean="0">
                <a:ea typeface="ＭＳ Ｐゴシック" pitchFamily="34" charset="-128"/>
              </a:rPr>
              <a:t>Fleet of 7500 Drivers</a:t>
            </a:r>
          </a:p>
        </p:txBody>
      </p:sp>
      <p:pic>
        <p:nvPicPr>
          <p:cNvPr id="64515" name="Picture 4"/>
          <p:cNvPicPr>
            <a:picLocks noChangeAspect="1"/>
          </p:cNvPicPr>
          <p:nvPr/>
        </p:nvPicPr>
        <p:blipFill>
          <a:blip r:embed="rId2"/>
          <a:srcRect/>
          <a:stretch>
            <a:fillRect/>
          </a:stretch>
        </p:blipFill>
        <p:spPr bwMode="auto">
          <a:xfrm>
            <a:off x="304800" y="2393949"/>
            <a:ext cx="8534400" cy="2787651"/>
          </a:xfrm>
          <a:prstGeom prst="rect">
            <a:avLst/>
          </a:prstGeom>
          <a:noFill/>
          <a:ln w="9525">
            <a:noFill/>
            <a:miter lim="800000"/>
            <a:headEnd/>
            <a:tailEnd/>
          </a:ln>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89" y="1447800"/>
            <a:ext cx="8836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014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81800" cy="685800"/>
          </a:xfrm>
        </p:spPr>
        <p:txBody>
          <a:bodyPr>
            <a:noAutofit/>
          </a:bodyPr>
          <a:lstStyle/>
          <a:p>
            <a:pPr algn="ctr"/>
            <a:r>
              <a:rPr lang="en-US" sz="3200" dirty="0"/>
              <a:t>Next Steps</a:t>
            </a:r>
          </a:p>
        </p:txBody>
      </p:sp>
      <p:sp>
        <p:nvSpPr>
          <p:cNvPr id="3" name="Content Placeholder 2"/>
          <p:cNvSpPr>
            <a:spLocks noGrp="1"/>
          </p:cNvSpPr>
          <p:nvPr>
            <p:ph idx="1"/>
          </p:nvPr>
        </p:nvSpPr>
        <p:spPr>
          <a:xfrm>
            <a:off x="762000" y="1219200"/>
            <a:ext cx="7543800" cy="4876800"/>
          </a:xfrm>
        </p:spPr>
        <p:txBody>
          <a:bodyPr>
            <a:normAutofit lnSpcReduction="10000"/>
          </a:bodyPr>
          <a:lstStyle/>
          <a:p>
            <a:r>
              <a:rPr lang="en-US" dirty="0"/>
              <a:t>This product/service is contained in the HR Specialty Products &amp; Services Catalogue™ </a:t>
            </a:r>
          </a:p>
          <a:p>
            <a:r>
              <a:rPr lang="en-US" dirty="0" smtClean="0"/>
              <a:t>Operational </a:t>
            </a:r>
            <a:r>
              <a:rPr lang="en-US" dirty="0"/>
              <a:t>level details about this particular service provider can be obtained in conference with the vendor</a:t>
            </a:r>
          </a:p>
          <a:p>
            <a:r>
              <a:rPr lang="en-US" dirty="0" smtClean="0"/>
              <a:t>The </a:t>
            </a:r>
            <a:r>
              <a:rPr lang="en-US" dirty="0"/>
              <a:t>HR Mining &amp;Distribution Co. is an independent and contracted representative of the vendor</a:t>
            </a:r>
          </a:p>
          <a:p>
            <a:r>
              <a:rPr lang="en-US" dirty="0" smtClean="0"/>
              <a:t>Upon </a:t>
            </a:r>
            <a:r>
              <a:rPr lang="en-US" dirty="0"/>
              <a:t>your request, we will arrange for an introduction that can range from a simple, quick conference call to a services overview / system demo  </a:t>
            </a:r>
          </a:p>
          <a:p>
            <a:r>
              <a:rPr lang="en-US" dirty="0" smtClean="0"/>
              <a:t>Tom </a:t>
            </a:r>
            <a:r>
              <a:rPr lang="en-US" dirty="0"/>
              <a:t>Ference 219-662-0201 (Chicagoland area) or tference@hrmdco.com </a:t>
            </a:r>
          </a:p>
          <a:p>
            <a:r>
              <a:rPr lang="en-US" smtClean="0"/>
              <a:t>Thank </a:t>
            </a:r>
            <a:r>
              <a:rPr lang="en-US" dirty="0"/>
              <a:t>you for your potential interest in this fresh thinking </a:t>
            </a:r>
          </a:p>
        </p:txBody>
      </p:sp>
    </p:spTree>
    <p:extLst>
      <p:ext uri="{BB962C8B-B14F-4D97-AF65-F5344CB8AC3E}">
        <p14:creationId xmlns:p14="http://schemas.microsoft.com/office/powerpoint/2010/main" val="3638605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202</TotalTime>
  <Words>785</Words>
  <Application>Microsoft Office PowerPoint</Application>
  <PresentationFormat>On-screen Show (4:3)</PresentationFormat>
  <Paragraphs>145</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NewsPrint</vt:lpstr>
      <vt:lpstr>1_NewsPrint</vt:lpstr>
      <vt:lpstr>     Mobile-to-Employee Site, Hard Data Driven Sleep Management Program  </vt:lpstr>
      <vt:lpstr>Mobile-to-Employee Site, Hard-Data-Driven,  Sleep Management Program </vt:lpstr>
      <vt:lpstr>SLEEP APNEA: THE SILENT KILLER</vt:lpstr>
      <vt:lpstr>SEAMLESS CARE DELIVERY</vt:lpstr>
      <vt:lpstr>BETTER SLEEP SOLUTION</vt:lpstr>
      <vt:lpstr>CONTINUOUS CARE CYCLE</vt:lpstr>
      <vt:lpstr>Trucking Company – Actual Case Study </vt:lpstr>
      <vt:lpstr>ROI Example  Fleet of 7500 Drivers</vt:lpstr>
      <vt:lpstr>Next Steps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Thomas</cp:lastModifiedBy>
  <cp:revision>35</cp:revision>
  <dcterms:created xsi:type="dcterms:W3CDTF">2012-11-30T16:11:04Z</dcterms:created>
  <dcterms:modified xsi:type="dcterms:W3CDTF">2015-10-27T14:58:42Z</dcterms:modified>
</cp:coreProperties>
</file>