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59" r:id="rId3"/>
    <p:sldId id="260" r:id="rId4"/>
    <p:sldId id="261" r:id="rId5"/>
    <p:sldId id="265" r:id="rId6"/>
    <p:sldId id="262" r:id="rId7"/>
    <p:sldId id="266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B9941-9444-4E6D-B9A1-36161037B799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DC00C-FEDC-496B-A200-E857CBEA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58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1" indent="-171441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3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670F-B482-418A-B749-7ED085F992DF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1B89-C8EC-4E87-BC9D-8CB0F5CD815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670F-B482-418A-B749-7ED085F992DF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1B89-C8EC-4E87-BC9D-8CB0F5CD81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670F-B482-418A-B749-7ED085F992DF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1B89-C8EC-4E87-BC9D-8CB0F5CD81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58835-FDA5-47BF-B8FE-AE484A5BFE9C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1/14/2015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A8065-6595-410E-9F5C-AA4800E07733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204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042F9-4102-4145-BF0B-3686C02AC820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1/14/2015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FCB94-D446-4F5E-B04B-A32098E099C0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31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CCE8C-C97B-4EAE-AE9C-B1EC4EB3965A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1/14/2015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0040E-3748-4319-9E9D-199BED1E421C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220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DCC47-39A0-421C-8CCD-23E830CBE057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1/14/2015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2AA52-CB29-4CA3-B287-C0CF83B00885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59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E8C1A-1A1B-4286-84F1-0ECBCA52B96C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1/14/2015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0C348-FD9D-41AD-9439-2A2B1B4E4304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18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75499-F02D-4170-AB06-1D117EFAD0C7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1/14/2015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FC3C7-1492-4612-9933-9C97588C742E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712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48573-3C7A-4AB2-82DA-AA48845D922F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1/14/2015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6B9BA-F5ED-4E19-9BF7-DAE8489CD945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50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08B8A-905D-4B48-98B7-EBECB6F383CD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1/14/2015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B4A1E-F97A-450F-AEED-A5DD7EA924AE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2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670F-B482-418A-B749-7ED085F992DF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1B89-C8EC-4E87-BC9D-8CB0F5CD81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B490A-D0DC-47EF-AFEA-C2D5E0FEE9CE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1/14/2015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9D70A-4C67-4FC7-B57F-B3660A0BC892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23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F7B5E-DF83-4532-8B7D-7340B15CD59F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1/14/2015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304FB-CCEE-44B2-A645-AA3A5211039F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862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C594D-6455-44C1-B38D-AE04AB286AD5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1/14/2015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9294F-7E31-440E-BC1A-9BF6D4E92343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670F-B482-418A-B749-7ED085F992DF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1B89-C8EC-4E87-BC9D-8CB0F5CD815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670F-B482-418A-B749-7ED085F992DF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1B89-C8EC-4E87-BC9D-8CB0F5CD81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670F-B482-418A-B749-7ED085F992DF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1B89-C8EC-4E87-BC9D-8CB0F5CD815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670F-B482-418A-B749-7ED085F992DF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1B89-C8EC-4E87-BC9D-8CB0F5CD81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670F-B482-418A-B749-7ED085F992DF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1B89-C8EC-4E87-BC9D-8CB0F5CD81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670F-B482-418A-B749-7ED085F992DF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1B89-C8EC-4E87-BC9D-8CB0F5CD815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670F-B482-418A-B749-7ED085F992DF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1B89-C8EC-4E87-BC9D-8CB0F5CD81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B2F670F-B482-418A-B749-7ED085F992DF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8B51B89-C8EC-4E87-BC9D-8CB0F5CD815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A089B6-096C-4EF3-BFDC-947DA281FB42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1/14/2015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5381E0-FE15-49F2-BB49-EACC64DC28E5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3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mdco.com/" TargetMode="External"/><Relationship Id="rId2" Type="http://schemas.openxmlformats.org/officeDocument/2006/relationships/hyperlink" Target="mailto:tference@hrmdco.com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3143250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400" b="1" dirty="0" smtClean="0">
                <a:solidFill>
                  <a:schemeClr val="bg1"/>
                </a:solidFill>
              </a:rPr>
              <a:t/>
            </a:r>
            <a:br>
              <a:rPr lang="en-US" sz="4400" b="1" dirty="0" smtClean="0">
                <a:solidFill>
                  <a:schemeClr val="bg1"/>
                </a:solidFill>
              </a:rPr>
            </a:br>
            <a:r>
              <a:rPr lang="en-US" sz="4400" b="1" dirty="0" smtClean="0">
                <a:solidFill>
                  <a:schemeClr val="bg1"/>
                </a:solidFill>
              </a:rPr>
              <a:t/>
            </a:r>
            <a:br>
              <a:rPr lang="en-US" sz="4400" b="1" dirty="0" smtClean="0">
                <a:solidFill>
                  <a:schemeClr val="bg1"/>
                </a:solidFill>
              </a:rPr>
            </a:br>
            <a:r>
              <a:rPr lang="en-US" sz="4400" b="1" dirty="0" smtClean="0">
                <a:solidFill>
                  <a:schemeClr val="bg1"/>
                </a:solidFill>
              </a:rPr>
              <a:t/>
            </a:r>
            <a:br>
              <a:rPr lang="en-US" sz="4400" b="1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Real Time, Web Based H&amp;B and 401(k) System for Compliance </a:t>
            </a:r>
            <a:r>
              <a:rPr lang="en-US" sz="4000" b="1" dirty="0" smtClean="0">
                <a:solidFill>
                  <a:schemeClr val="bg1"/>
                </a:solidFill>
              </a:rPr>
              <a:t>Information and for Execution </a:t>
            </a:r>
            <a:r>
              <a:rPr lang="en-US" sz="4000" b="1" dirty="0">
                <a:solidFill>
                  <a:schemeClr val="bg1"/>
                </a:solidFill>
              </a:rPr>
              <a:t>Responsibility Assignment, </a:t>
            </a:r>
            <a:r>
              <a:rPr lang="en-US" sz="4000" b="1" dirty="0" smtClean="0">
                <a:solidFill>
                  <a:schemeClr val="bg1"/>
                </a:solidFill>
              </a:rPr>
              <a:t>Monitoring </a:t>
            </a:r>
            <a:r>
              <a:rPr lang="en-US" sz="4000" b="1" dirty="0">
                <a:solidFill>
                  <a:schemeClr val="bg1"/>
                </a:solidFill>
              </a:rPr>
              <a:t>and 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/>
                </a:solidFill>
              </a:rPr>
              <a:t>Documentation 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400" dirty="0" smtClean="0">
                <a:solidFill>
                  <a:schemeClr val="bg1"/>
                </a:solidFill>
              </a:rPr>
              <a:t>    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124200"/>
            <a:ext cx="8686800" cy="2971800"/>
          </a:xfrm>
        </p:spPr>
        <p:txBody>
          <a:bodyPr rtlCol="0">
            <a:normAutofit fontScale="47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dirty="0">
                <a:solidFill>
                  <a:schemeClr val="tx1"/>
                </a:solidFill>
              </a:rPr>
              <a:t>HR </a:t>
            </a:r>
            <a:r>
              <a:rPr lang="en-US" sz="5100" dirty="0" smtClean="0">
                <a:solidFill>
                  <a:schemeClr val="tx1"/>
                </a:solidFill>
              </a:rPr>
              <a:t>Specialty Products &amp; Services Catalogue Executive </a:t>
            </a:r>
            <a:r>
              <a:rPr lang="en-US" sz="5100" dirty="0">
                <a:solidFill>
                  <a:schemeClr val="tx1"/>
                </a:solidFill>
              </a:rPr>
              <a:t>Summary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dirty="0">
                <a:solidFill>
                  <a:schemeClr val="tx1"/>
                </a:solidFill>
              </a:rPr>
              <a:t>A No Frills Distillation of Vendor’s Marketing Collateral 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Thomas A Ference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President &amp; CEO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Human Resources Mining &amp; Distribution Co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Locating, Validating and Accelerating HR  Innovation 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Office: 219-662-0201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Cell: 630-240-2583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Fax: 219-661-0236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e-mail: </a:t>
            </a:r>
            <a:r>
              <a:rPr lang="en-US" u="sng" dirty="0">
                <a:solidFill>
                  <a:schemeClr val="tx1"/>
                </a:solidFill>
                <a:hlinkClick r:id="rId2"/>
              </a:rPr>
              <a:t>tference@hrmdco.com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Website: </a:t>
            </a:r>
            <a:r>
              <a:rPr lang="en-US" u="sng" dirty="0">
                <a:solidFill>
                  <a:schemeClr val="tx1"/>
                </a:solidFill>
                <a:hlinkClick r:id="rId3"/>
              </a:rPr>
              <a:t>www.hrmdco.com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76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pPr algn="ctr"/>
            <a:r>
              <a:rPr lang="en-US" sz="3200" dirty="0" smtClean="0"/>
              <a:t>Compliance Information and Execution System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7543800" cy="5715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ERISA Fiduciaries and Plan Administrators of H&amp;B and K plans are required to assure compliance with the myriad of federal laws and regulations that require forms filing, notice distributions, process adherence and audit, bonding, etc. </a:t>
            </a:r>
            <a:r>
              <a:rPr lang="en-US" sz="2200"/>
              <a:t>or </a:t>
            </a:r>
            <a:r>
              <a:rPr lang="en-US" sz="2200" smtClean="0"/>
              <a:t>else face </a:t>
            </a:r>
            <a:r>
              <a:rPr lang="en-US" sz="2200" dirty="0"/>
              <a:t>fines and penalties. </a:t>
            </a:r>
            <a:endParaRPr lang="en-US" sz="22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This 8-years-in-the-making-and-refinement compliance </a:t>
            </a:r>
            <a:r>
              <a:rPr lang="en-US" sz="2200" dirty="0"/>
              <a:t>tool backed both internal and external legal counsel has been designed to solve the four most common compliance </a:t>
            </a:r>
            <a:r>
              <a:rPr lang="en-US" sz="2200" dirty="0" smtClean="0"/>
              <a:t>problems.</a:t>
            </a:r>
          </a:p>
          <a:p>
            <a:pPr marL="0" indent="0">
              <a:buNone/>
            </a:pPr>
            <a:endParaRPr lang="en-US" sz="2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It </a:t>
            </a:r>
            <a:r>
              <a:rPr lang="en-US" sz="2200" dirty="0"/>
              <a:t>assures all required information is at hand, determines what need to be done and when, identifies on-point individuals and documents all activities to help assure task completion and create an auditable compliance  </a:t>
            </a:r>
            <a:r>
              <a:rPr lang="en-US" sz="2200" dirty="0" smtClean="0"/>
              <a:t>trail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80517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sz="3600" dirty="0"/>
              <a:t>Compliance Information and Execution System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543800" cy="5334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Information </a:t>
            </a:r>
            <a:r>
              <a:rPr lang="en-US" sz="2200" dirty="0"/>
              <a:t>about each employer and each of the employer’s plans is entered into the system to create an automated compliance road map specific to each employer</a:t>
            </a:r>
            <a:r>
              <a:rPr lang="en-US" sz="22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Duties </a:t>
            </a:r>
            <a:r>
              <a:rPr lang="en-US" sz="2200" dirty="0"/>
              <a:t>and responsibilities for required tasks are assigned to individuals by the system administrator and monitored via push-type notifications of tasks and due dates supported by </a:t>
            </a:r>
            <a:r>
              <a:rPr lang="en-US" sz="2200" dirty="0" smtClean="0"/>
              <a:t>dashboard style </a:t>
            </a:r>
            <a:r>
              <a:rPr lang="en-US" sz="2200" dirty="0"/>
              <a:t>monitoring of all </a:t>
            </a:r>
            <a:r>
              <a:rPr lang="en-US" sz="2200" dirty="0" smtClean="0"/>
              <a:t>open</a:t>
            </a:r>
            <a:r>
              <a:rPr lang="en-US" sz="2200" dirty="0"/>
              <a:t>, </a:t>
            </a:r>
            <a:r>
              <a:rPr lang="en-US" sz="2200" dirty="0" smtClean="0"/>
              <a:t>pending </a:t>
            </a:r>
            <a:r>
              <a:rPr lang="en-US" sz="2200" dirty="0"/>
              <a:t>and </a:t>
            </a:r>
            <a:r>
              <a:rPr lang="en-US" sz="2200" dirty="0" smtClean="0"/>
              <a:t>closed activities.</a:t>
            </a:r>
          </a:p>
          <a:p>
            <a:pPr marL="0" indent="0">
              <a:buNone/>
            </a:pPr>
            <a:endParaRPr lang="en-US" sz="2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Results </a:t>
            </a:r>
            <a:r>
              <a:rPr lang="en-US" sz="2200" dirty="0"/>
              <a:t>include minimization / avoidance of fines and penalties, and pathway to legal defensibility upon audit and peace of mind for those saddled with ERISA responsibilities.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063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" y="304800"/>
            <a:ext cx="8976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 Compliance Quagmire </a:t>
            </a:r>
            <a:endParaRPr lang="en-US" sz="3200" b="1" dirty="0">
              <a:latin typeface="+mj-lt"/>
            </a:endParaRP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228600" y="1295400"/>
            <a:ext cx="2971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sz="1200" b="1" dirty="0">
                <a:solidFill>
                  <a:schemeClr val="accent1"/>
                </a:solidFill>
              </a:rPr>
              <a:t>Plan Admin/Fiduciary </a:t>
            </a:r>
            <a:r>
              <a:rPr lang="en-US" sz="1200" b="1" dirty="0" smtClean="0">
                <a:solidFill>
                  <a:schemeClr val="accent1"/>
                </a:solidFill>
              </a:rPr>
              <a:t>Liability</a:t>
            </a:r>
          </a:p>
          <a:p>
            <a:pPr marL="60325" indent="-60325">
              <a:buFont typeface="Arial" panose="020B0604020202020204" pitchFamily="34" charset="0"/>
              <a:buChar char="•"/>
              <a:defRPr/>
            </a:pPr>
            <a:r>
              <a:rPr lang="en-US" sz="1100" b="1" dirty="0" smtClean="0"/>
              <a:t>ERISA Title I</a:t>
            </a:r>
            <a:endParaRPr lang="en-US" sz="1100" b="1" dirty="0">
              <a:solidFill>
                <a:srgbClr val="9ABB58"/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en-US" sz="1200" b="1" dirty="0">
                <a:solidFill>
                  <a:schemeClr val="accent1"/>
                </a:solidFill>
              </a:rPr>
              <a:t>Prepare/Distribute Notices</a:t>
            </a:r>
            <a:endParaRPr lang="en-US" sz="1200" dirty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>
                <a:cs typeface="+mn-cs"/>
              </a:rPr>
              <a:t> Summary of Benefits and Coverage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>
                <a:cs typeface="+mn-cs"/>
              </a:rPr>
              <a:t> Summary Annual Report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>
                <a:cs typeface="+mn-cs"/>
              </a:rPr>
              <a:t> Women’s Health and Cancer Rights Act Notice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>
                <a:cs typeface="+mn-cs"/>
              </a:rPr>
              <a:t> Children’s Health Insurance Program Notice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>
                <a:cs typeface="+mn-cs"/>
              </a:rPr>
              <a:t> HIPAA </a:t>
            </a:r>
            <a:r>
              <a:rPr lang="en-US" sz="1100" b="1" dirty="0" smtClean="0">
                <a:cs typeface="+mn-cs"/>
              </a:rPr>
              <a:t>Preex </a:t>
            </a:r>
            <a:r>
              <a:rPr lang="en-US" sz="1100" b="1" dirty="0">
                <a:cs typeface="+mn-cs"/>
              </a:rPr>
              <a:t>Condition Exclusion Notice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>
                <a:cs typeface="+mn-cs"/>
              </a:rPr>
              <a:t> HIPAA Certificates of Creditable Coverage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>
                <a:cs typeface="+mn-cs"/>
              </a:rPr>
              <a:t> HIPAA Notice of Privacy Practices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>
                <a:cs typeface="+mn-cs"/>
              </a:rPr>
              <a:t> HIPAA </a:t>
            </a:r>
            <a:r>
              <a:rPr lang="en-US" sz="1100" b="1" dirty="0" smtClean="0">
                <a:cs typeface="+mn-cs"/>
              </a:rPr>
              <a:t>Preex </a:t>
            </a:r>
            <a:r>
              <a:rPr lang="en-US" sz="1100" b="1" dirty="0">
                <a:cs typeface="+mn-cs"/>
              </a:rPr>
              <a:t>Condition Exclusion Notice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>
                <a:cs typeface="+mn-cs"/>
              </a:rPr>
              <a:t> HIPAA Special Enrollment Notice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>
                <a:cs typeface="+mn-cs"/>
              </a:rPr>
              <a:t> Medicare Part D Creditable Coverage Notice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>
                <a:cs typeface="+mn-cs"/>
              </a:rPr>
              <a:t> Notice of the Health Benefit Exchange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>
                <a:cs typeface="+mn-cs"/>
              </a:rPr>
              <a:t> Patient Protections Disclosure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>
                <a:cs typeface="+mn-cs"/>
              </a:rPr>
              <a:t> USERRA Rights Notice Reporting &amp; Disclosure</a:t>
            </a:r>
          </a:p>
          <a:p>
            <a:pPr>
              <a:spcBef>
                <a:spcPts val="1200"/>
              </a:spcBef>
              <a:defRPr/>
            </a:pPr>
            <a:r>
              <a:rPr lang="en-US" sz="1100" b="1" dirty="0">
                <a:solidFill>
                  <a:schemeClr val="accent1"/>
                </a:solidFill>
                <a:cs typeface="+mn-cs"/>
              </a:rPr>
              <a:t>Prepare Disclosure </a:t>
            </a:r>
            <a:r>
              <a:rPr lang="en-US" sz="1200" b="1" dirty="0">
                <a:solidFill>
                  <a:schemeClr val="accent1"/>
                </a:solidFill>
                <a:cs typeface="+mn-cs"/>
              </a:rPr>
              <a:t>Language/Materials</a:t>
            </a:r>
            <a:endParaRPr lang="en-US" sz="1200" dirty="0">
              <a:solidFill>
                <a:schemeClr val="accent1"/>
              </a:solidFill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>
                <a:cs typeface="+mn-cs"/>
              </a:rPr>
              <a:t> Qualified Medical Child Support Orders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>
                <a:cs typeface="+mn-cs"/>
              </a:rPr>
              <a:t> Newborns’ Protection Act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>
                <a:cs typeface="+mn-cs"/>
              </a:rPr>
              <a:t> HIPAA Nondiscrimination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>
                <a:cs typeface="+mn-cs"/>
              </a:rPr>
              <a:t> Grandfathered Plan Status </a:t>
            </a:r>
          </a:p>
          <a:p>
            <a:pPr>
              <a:spcBef>
                <a:spcPts val="600"/>
              </a:spcBef>
              <a:defRPr/>
            </a:pPr>
            <a:r>
              <a:rPr lang="en-US" sz="1100" dirty="0">
                <a:cs typeface="+mn-cs"/>
              </a:rPr>
              <a:t> </a:t>
            </a:r>
            <a:endParaRPr lang="en-US" sz="3200" dirty="0">
              <a:cs typeface="+mn-cs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6012498" y="1282700"/>
            <a:ext cx="2971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sz="1200" b="1" dirty="0">
                <a:solidFill>
                  <a:schemeClr val="accent1"/>
                </a:solidFill>
              </a:rPr>
              <a:t>Audit Plan Provisions</a:t>
            </a:r>
            <a:endParaRPr lang="en-US" sz="1200" dirty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>
                <a:cs typeface="+mn-cs"/>
              </a:rPr>
              <a:t> Recordkeeping Requirements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>
                <a:cs typeface="+mn-cs"/>
              </a:rPr>
              <a:t> Mental Health Parity Act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>
                <a:cs typeface="+mn-cs"/>
              </a:rPr>
              <a:t> Subrogation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>
                <a:cs typeface="+mn-cs"/>
              </a:rPr>
              <a:t> Claim Procedures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>
                <a:cs typeface="+mn-cs"/>
              </a:rPr>
              <a:t> Prohibition of preexisting condition exclusions for enrollee’s under 19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>
                <a:cs typeface="+mn-cs"/>
              </a:rPr>
              <a:t> Prohibition of annual and lifetime dollar limits</a:t>
            </a:r>
          </a:p>
          <a:p>
            <a:pPr>
              <a:spcBef>
                <a:spcPts val="1200"/>
              </a:spcBef>
              <a:defRPr/>
            </a:pPr>
            <a:r>
              <a:rPr lang="en-US" sz="1200" b="1" dirty="0">
                <a:solidFill>
                  <a:schemeClr val="accent1"/>
                </a:solidFill>
                <a:cs typeface="+mn-cs"/>
              </a:rPr>
              <a:t>Prepare Disclosure Language &amp; Materials</a:t>
            </a:r>
            <a:endParaRPr lang="en-US" sz="1200" dirty="0">
              <a:solidFill>
                <a:schemeClr val="accent1"/>
              </a:solidFill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>
                <a:cs typeface="+mn-cs"/>
              </a:rPr>
              <a:t> Qualified Medical Child Support Orders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>
                <a:cs typeface="+mn-cs"/>
              </a:rPr>
              <a:t> Newborns’ and Mothers’ Health Protection Act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>
                <a:cs typeface="+mn-cs"/>
              </a:rPr>
              <a:t> HIPAA Nondiscrimination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>
                <a:cs typeface="+mn-cs"/>
              </a:rPr>
              <a:t> Grandfathered Plan Status </a:t>
            </a:r>
          </a:p>
          <a:p>
            <a:pPr>
              <a:spcBef>
                <a:spcPts val="1200"/>
              </a:spcBef>
              <a:defRPr/>
            </a:pPr>
            <a:r>
              <a:rPr lang="en-US" sz="1100" dirty="0">
                <a:cs typeface="+mn-cs"/>
              </a:rPr>
              <a:t> </a:t>
            </a:r>
            <a:r>
              <a:rPr lang="en-US" sz="1200" b="1" dirty="0">
                <a:solidFill>
                  <a:schemeClr val="accent1"/>
                </a:solidFill>
                <a:cs typeface="+mn-cs"/>
              </a:rPr>
              <a:t>Prepare Forms/Report to Government</a:t>
            </a:r>
            <a:endParaRPr lang="en-US" sz="1200" dirty="0">
              <a:solidFill>
                <a:schemeClr val="accent1"/>
              </a:solidFill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/>
              <a:t> Form 5500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/>
              <a:t> Creditable Coverage to CMS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/>
              <a:t> W-2 Reporting</a:t>
            </a:r>
          </a:p>
          <a:p>
            <a:pPr>
              <a:spcBef>
                <a:spcPts val="1200"/>
              </a:spcBef>
              <a:defRPr/>
            </a:pPr>
            <a:r>
              <a:rPr lang="en-US" sz="1200" b="1" dirty="0">
                <a:solidFill>
                  <a:schemeClr val="accent1"/>
                </a:solidFill>
              </a:rPr>
              <a:t>Prepare/Distribute Plan Documents</a:t>
            </a:r>
            <a:endParaRPr lang="en-US" sz="1200" dirty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/>
              <a:t> Plan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/>
              <a:t> Summary Plan Description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/>
              <a:t> Summary of Material Modifications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/>
              <a:t> Cafeteria Plan </a:t>
            </a:r>
          </a:p>
          <a:p>
            <a:pPr>
              <a:buFont typeface="Arial" pitchFamily="34" charset="0"/>
              <a:buChar char="•"/>
              <a:defRPr/>
            </a:pPr>
            <a:endParaRPr lang="en-US" sz="1100" dirty="0"/>
          </a:p>
          <a:p>
            <a:pPr>
              <a:buFont typeface="Arial" pitchFamily="34" charset="0"/>
              <a:buChar char="•"/>
              <a:defRPr/>
            </a:pPr>
            <a:endParaRPr lang="en-US" sz="1100" dirty="0"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60000"/>
              </a:spcBef>
              <a:buFontTx/>
              <a:buChar char="•"/>
              <a:defRPr/>
            </a:pPr>
            <a:endParaRPr lang="en-US" sz="3200" dirty="0">
              <a:cs typeface="+mn-cs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3200400" y="1295400"/>
            <a:ext cx="2971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sz="1200" b="1" dirty="0">
                <a:solidFill>
                  <a:schemeClr val="accent1"/>
                </a:solidFill>
              </a:rPr>
              <a:t>Research and Education</a:t>
            </a:r>
            <a:endParaRPr lang="en-US" sz="1200" dirty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>
                <a:cs typeface="+mn-cs"/>
              </a:rPr>
              <a:t> Working Families Tax Relief Act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>
                <a:cs typeface="+mn-cs"/>
              </a:rPr>
              <a:t> FMLA Continuation of Coverage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>
                <a:cs typeface="+mn-cs"/>
              </a:rPr>
              <a:t> On-Site Clinic ERISA Compliance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>
                <a:cs typeface="+mn-cs"/>
              </a:rPr>
              <a:t> ERISA Safe Harbor Delivery Methods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>
                <a:cs typeface="+mn-cs"/>
              </a:rPr>
              <a:t> Employee and Dependent Eligibility Requirements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>
                <a:cs typeface="+mn-cs"/>
              </a:rPr>
              <a:t> Nondiscrimination Rules (beyond HIPAA)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>
                <a:cs typeface="+mn-cs"/>
              </a:rPr>
              <a:t> Maintaining Grandfathered Plan Status Disclosure </a:t>
            </a:r>
          </a:p>
          <a:p>
            <a:pPr>
              <a:spcBef>
                <a:spcPts val="1200"/>
              </a:spcBef>
              <a:defRPr/>
            </a:pPr>
            <a:r>
              <a:rPr lang="en-US" sz="1200" b="1" dirty="0">
                <a:solidFill>
                  <a:schemeClr val="accent1"/>
                </a:solidFill>
                <a:cs typeface="+mn-cs"/>
              </a:rPr>
              <a:t>COBRA</a:t>
            </a:r>
            <a:endParaRPr lang="en-US" sz="1200" dirty="0">
              <a:solidFill>
                <a:schemeClr val="accent1"/>
              </a:solidFill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>
                <a:cs typeface="+mn-cs"/>
              </a:rPr>
              <a:t> Administration and monitoring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 smtClean="0">
                <a:cs typeface="+mn-cs"/>
              </a:rPr>
              <a:t> Participant </a:t>
            </a:r>
            <a:r>
              <a:rPr lang="en-US" sz="1100" b="1" dirty="0">
                <a:cs typeface="+mn-cs"/>
              </a:rPr>
              <a:t>tracking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 smtClean="0">
                <a:cs typeface="+mn-cs"/>
              </a:rPr>
              <a:t> Eligibility </a:t>
            </a:r>
            <a:r>
              <a:rPr lang="en-US" sz="1100" b="1" dirty="0">
                <a:cs typeface="+mn-cs"/>
              </a:rPr>
              <a:t>compliance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 smtClean="0">
                <a:cs typeface="+mn-cs"/>
              </a:rPr>
              <a:t> Send/document </a:t>
            </a:r>
            <a:r>
              <a:rPr lang="en-US" sz="1100" b="1" dirty="0">
                <a:cs typeface="+mn-cs"/>
              </a:rPr>
              <a:t>notices </a:t>
            </a:r>
          </a:p>
          <a:p>
            <a:pPr>
              <a:spcBef>
                <a:spcPts val="1200"/>
              </a:spcBef>
              <a:defRPr/>
            </a:pPr>
            <a:r>
              <a:rPr lang="en-US" sz="1200" dirty="0">
                <a:solidFill>
                  <a:schemeClr val="accent1"/>
                </a:solidFill>
                <a:cs typeface="+mn-cs"/>
              </a:rPr>
              <a:t> </a:t>
            </a:r>
            <a:r>
              <a:rPr lang="en-US" sz="1200" b="1" dirty="0">
                <a:solidFill>
                  <a:schemeClr val="accent1"/>
                </a:solidFill>
                <a:cs typeface="+mn-cs"/>
              </a:rPr>
              <a:t>HIPAA Privacy &amp; Security</a:t>
            </a:r>
            <a:endParaRPr lang="en-US" sz="1200" dirty="0">
              <a:solidFill>
                <a:schemeClr val="accent1"/>
              </a:solidFill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>
                <a:cs typeface="+mn-cs"/>
              </a:rPr>
              <a:t> Implement/Review policies and procedures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>
                <a:cs typeface="+mn-cs"/>
              </a:rPr>
              <a:t> Risk assessment/breach notification procedures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>
                <a:cs typeface="+mn-cs"/>
              </a:rPr>
              <a:t> Implement/Review administrative, technical and physical safeguards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>
                <a:cs typeface="+mn-cs"/>
              </a:rPr>
              <a:t> Audit plan documentation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b="1" dirty="0">
                <a:cs typeface="+mn-cs"/>
              </a:rPr>
              <a:t> Workforce training</a:t>
            </a:r>
          </a:p>
          <a:p>
            <a:pPr>
              <a:spcBef>
                <a:spcPts val="1200"/>
              </a:spcBef>
              <a:defRPr/>
            </a:pPr>
            <a:r>
              <a:rPr lang="en-US" sz="1200" b="1" dirty="0">
                <a:solidFill>
                  <a:schemeClr val="accent1"/>
                </a:solidFill>
              </a:rPr>
              <a:t>Bonding Requirements</a:t>
            </a:r>
            <a:endParaRPr lang="en-US" sz="1200" dirty="0">
              <a:solidFill>
                <a:schemeClr val="accent1"/>
              </a:solidFill>
            </a:endParaRPr>
          </a:p>
          <a:p>
            <a:pPr marL="0" lvl="1">
              <a:buFont typeface="Arial" pitchFamily="34" charset="0"/>
              <a:buChar char="•"/>
              <a:defRPr/>
            </a:pPr>
            <a:r>
              <a:rPr lang="en-US" sz="1100" b="1" dirty="0"/>
              <a:t> Every person who handles plan assets</a:t>
            </a:r>
          </a:p>
          <a:p>
            <a:pPr>
              <a:buFont typeface="Arial" pitchFamily="34" charset="0"/>
              <a:buChar char="•"/>
              <a:defRPr/>
            </a:pPr>
            <a:endParaRPr lang="en-US" sz="1100" dirty="0"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60000"/>
              </a:spcBef>
              <a:buFontTx/>
              <a:buChar char="•"/>
              <a:defRPr/>
            </a:pPr>
            <a:endParaRPr lang="en-US" sz="32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2148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21" y="228600"/>
            <a:ext cx="9067800" cy="685800"/>
          </a:xfrm>
        </p:spPr>
        <p:txBody>
          <a:bodyPr/>
          <a:lstStyle/>
          <a:p>
            <a:pPr algn="ctr"/>
            <a:r>
              <a:rPr lang="en-US" sz="3200" dirty="0" smtClean="0"/>
              <a:t>Sample Penalties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543800" cy="5029200"/>
          </a:xfrm>
        </p:spPr>
        <p:txBody>
          <a:bodyPr/>
          <a:lstStyle/>
          <a:p>
            <a:endParaRPr lang="en-US" sz="2200" dirty="0" smtClean="0">
              <a:solidFill>
                <a:schemeClr val="tx1"/>
              </a:solidFill>
            </a:endParaRPr>
          </a:p>
          <a:p>
            <a:endParaRPr lang="en-US" sz="2200" dirty="0">
              <a:solidFill>
                <a:schemeClr val="tx1"/>
              </a:solidFill>
            </a:endParaRPr>
          </a:p>
          <a:p>
            <a:endParaRPr lang="en-US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endParaRPr lang="en-US" sz="2200" dirty="0" smtClean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Failure </a:t>
            </a:r>
            <a:r>
              <a:rPr lang="en-US" sz="2200" dirty="0">
                <a:solidFill>
                  <a:schemeClr val="tx1"/>
                </a:solidFill>
              </a:rPr>
              <a:t>to </a:t>
            </a:r>
            <a:r>
              <a:rPr lang="en-US" sz="2200" dirty="0" smtClean="0">
                <a:solidFill>
                  <a:schemeClr val="tx1"/>
                </a:solidFill>
              </a:rPr>
              <a:t>furnish </a:t>
            </a:r>
            <a:r>
              <a:rPr lang="en-US" sz="2200" dirty="0">
                <a:solidFill>
                  <a:schemeClr val="tx1"/>
                </a:solidFill>
              </a:rPr>
              <a:t>d</a:t>
            </a:r>
            <a:r>
              <a:rPr lang="en-US" sz="2200" dirty="0" smtClean="0">
                <a:solidFill>
                  <a:schemeClr val="tx1"/>
                </a:solidFill>
              </a:rPr>
              <a:t>ocuments (e.g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i="1" dirty="0" smtClean="0">
                <a:solidFill>
                  <a:schemeClr val="tx1"/>
                </a:solidFill>
              </a:rPr>
              <a:t>SPDs</a:t>
            </a:r>
            <a:r>
              <a:rPr lang="en-US" sz="2200" i="1" dirty="0">
                <a:solidFill>
                  <a:schemeClr val="tx1"/>
                </a:solidFill>
              </a:rPr>
              <a:t>, </a:t>
            </a:r>
            <a:r>
              <a:rPr lang="en-US" sz="2200" i="1" dirty="0" smtClean="0">
                <a:solidFill>
                  <a:schemeClr val="tx1"/>
                </a:solidFill>
              </a:rPr>
              <a:t>SMMs) = $</a:t>
            </a:r>
            <a:r>
              <a:rPr lang="en-US" sz="2200" dirty="0" smtClean="0">
                <a:solidFill>
                  <a:schemeClr val="tx1"/>
                </a:solidFill>
              </a:rPr>
              <a:t>110 </a:t>
            </a:r>
            <a:r>
              <a:rPr lang="en-US" sz="2200" dirty="0">
                <a:solidFill>
                  <a:schemeClr val="tx1"/>
                </a:solidFill>
              </a:rPr>
              <a:t>per </a:t>
            </a:r>
            <a:r>
              <a:rPr lang="en-US" sz="2200" dirty="0" smtClean="0">
                <a:solidFill>
                  <a:schemeClr val="tx1"/>
                </a:solidFill>
              </a:rPr>
              <a:t>day, </a:t>
            </a:r>
            <a:r>
              <a:rPr lang="en-US" sz="2200" dirty="0">
                <a:solidFill>
                  <a:schemeClr val="tx1"/>
                </a:solidFill>
              </a:rPr>
              <a:t>per occurrence after the 30</a:t>
            </a:r>
            <a:r>
              <a:rPr lang="en-US" sz="2200" baseline="30000" dirty="0">
                <a:solidFill>
                  <a:schemeClr val="tx1"/>
                </a:solidFill>
              </a:rPr>
              <a:t>th</a:t>
            </a:r>
            <a:r>
              <a:rPr lang="en-US" sz="2200" dirty="0">
                <a:solidFill>
                  <a:schemeClr val="tx1"/>
                </a:solidFill>
              </a:rPr>
              <a:t> day of </a:t>
            </a:r>
            <a:r>
              <a:rPr lang="en-US" sz="2200" dirty="0" smtClean="0">
                <a:solidFill>
                  <a:schemeClr val="tx1"/>
                </a:solidFill>
              </a:rPr>
              <a:t>request</a:t>
            </a:r>
          </a:p>
          <a:p>
            <a:r>
              <a:rPr lang="en-US" sz="2200" dirty="0">
                <a:solidFill>
                  <a:schemeClr val="tx1"/>
                </a:solidFill>
              </a:rPr>
              <a:t>Failure to </a:t>
            </a:r>
            <a:r>
              <a:rPr lang="en-US" sz="2200" dirty="0" smtClean="0">
                <a:solidFill>
                  <a:schemeClr val="tx1"/>
                </a:solidFill>
              </a:rPr>
              <a:t>timely file </a:t>
            </a:r>
            <a:r>
              <a:rPr lang="en-US" sz="2200" dirty="0">
                <a:solidFill>
                  <a:schemeClr val="tx1"/>
                </a:solidFill>
              </a:rPr>
              <a:t>a </a:t>
            </a:r>
            <a:r>
              <a:rPr lang="en-US" sz="2200" dirty="0" smtClean="0">
                <a:solidFill>
                  <a:schemeClr val="tx1"/>
                </a:solidFill>
              </a:rPr>
              <a:t>form 5500 = $1,100 </a:t>
            </a:r>
            <a:r>
              <a:rPr lang="en-US" sz="2200" dirty="0">
                <a:solidFill>
                  <a:schemeClr val="tx1"/>
                </a:solidFill>
              </a:rPr>
              <a:t>per </a:t>
            </a:r>
            <a:r>
              <a:rPr lang="en-US" sz="2200" dirty="0" smtClean="0">
                <a:solidFill>
                  <a:schemeClr val="tx1"/>
                </a:solidFill>
              </a:rPr>
              <a:t>failure, </a:t>
            </a:r>
            <a:r>
              <a:rPr lang="en-US" sz="2200" dirty="0">
                <a:solidFill>
                  <a:schemeClr val="tx1"/>
                </a:solidFill>
              </a:rPr>
              <a:t>per </a:t>
            </a:r>
            <a:r>
              <a:rPr lang="en-US" sz="2200" dirty="0" smtClean="0">
                <a:solidFill>
                  <a:schemeClr val="tx1"/>
                </a:solidFill>
              </a:rPr>
              <a:t>day</a:t>
            </a:r>
          </a:p>
          <a:p>
            <a:r>
              <a:rPr lang="en-US" sz="2200" dirty="0">
                <a:solidFill>
                  <a:schemeClr val="tx1"/>
                </a:solidFill>
              </a:rPr>
              <a:t>Violation of </a:t>
            </a:r>
            <a:r>
              <a:rPr lang="en-US" sz="2200" dirty="0" smtClean="0">
                <a:solidFill>
                  <a:schemeClr val="tx1"/>
                </a:solidFill>
              </a:rPr>
              <a:t>HIPAA = $100 </a:t>
            </a:r>
            <a:r>
              <a:rPr lang="en-US" sz="2200" dirty="0">
                <a:solidFill>
                  <a:schemeClr val="tx1"/>
                </a:solidFill>
              </a:rPr>
              <a:t>per </a:t>
            </a:r>
            <a:r>
              <a:rPr lang="en-US" sz="2200" dirty="0" smtClean="0">
                <a:solidFill>
                  <a:schemeClr val="tx1"/>
                </a:solidFill>
              </a:rPr>
              <a:t>participant, </a:t>
            </a:r>
            <a:r>
              <a:rPr lang="en-US" sz="2200" dirty="0">
                <a:solidFill>
                  <a:schemeClr val="tx1"/>
                </a:solidFill>
              </a:rPr>
              <a:t>per day during noncompliance (Form 8928</a:t>
            </a:r>
            <a:r>
              <a:rPr lang="en-US" sz="22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2200" dirty="0">
                <a:solidFill>
                  <a:schemeClr val="tx1"/>
                </a:solidFill>
              </a:rPr>
              <a:t>HIPAA p</a:t>
            </a:r>
            <a:r>
              <a:rPr lang="en-US" sz="2200" dirty="0" smtClean="0">
                <a:solidFill>
                  <a:schemeClr val="tx1"/>
                </a:solidFill>
              </a:rPr>
              <a:t>rivacy / security  </a:t>
            </a:r>
            <a:r>
              <a:rPr lang="en-US" sz="2200" dirty="0">
                <a:solidFill>
                  <a:schemeClr val="tx1"/>
                </a:solidFill>
              </a:rPr>
              <a:t>v</a:t>
            </a:r>
            <a:r>
              <a:rPr lang="en-US" sz="2200" dirty="0" smtClean="0">
                <a:solidFill>
                  <a:schemeClr val="tx1"/>
                </a:solidFill>
              </a:rPr>
              <a:t>iolation = $100 </a:t>
            </a:r>
            <a:r>
              <a:rPr lang="en-US" sz="2200" dirty="0">
                <a:solidFill>
                  <a:schemeClr val="tx1"/>
                </a:solidFill>
              </a:rPr>
              <a:t>- $</a:t>
            </a:r>
            <a:r>
              <a:rPr lang="en-US" sz="2200" dirty="0" smtClean="0">
                <a:solidFill>
                  <a:schemeClr val="tx1"/>
                </a:solidFill>
              </a:rPr>
              <a:t>50,000+ </a:t>
            </a:r>
            <a:r>
              <a:rPr lang="en-US" sz="2200" dirty="0">
                <a:solidFill>
                  <a:schemeClr val="tx1"/>
                </a:solidFill>
              </a:rPr>
              <a:t>per violation</a:t>
            </a:r>
          </a:p>
          <a:p>
            <a:r>
              <a:rPr lang="en-US" sz="2200" dirty="0">
                <a:solidFill>
                  <a:schemeClr val="tx1"/>
                </a:solidFill>
              </a:rPr>
              <a:t>COBRA </a:t>
            </a:r>
            <a:r>
              <a:rPr lang="en-US" sz="2200" dirty="0" smtClean="0">
                <a:solidFill>
                  <a:schemeClr val="tx1"/>
                </a:solidFill>
              </a:rPr>
              <a:t>Failure  = $110 </a:t>
            </a:r>
            <a:r>
              <a:rPr lang="en-US" sz="2200" dirty="0">
                <a:solidFill>
                  <a:schemeClr val="tx1"/>
                </a:solidFill>
              </a:rPr>
              <a:t>per </a:t>
            </a:r>
            <a:r>
              <a:rPr lang="en-US" sz="2200" dirty="0" smtClean="0">
                <a:solidFill>
                  <a:schemeClr val="tx1"/>
                </a:solidFill>
              </a:rPr>
              <a:t>beneficiary, </a:t>
            </a:r>
            <a:r>
              <a:rPr lang="en-US" sz="2200" dirty="0">
                <a:solidFill>
                  <a:schemeClr val="tx1"/>
                </a:solidFill>
              </a:rPr>
              <a:t>per </a:t>
            </a:r>
            <a:r>
              <a:rPr lang="en-US" sz="2200" dirty="0" smtClean="0">
                <a:solidFill>
                  <a:schemeClr val="tx1"/>
                </a:solidFill>
              </a:rPr>
              <a:t>day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ACA’ s Summary </a:t>
            </a:r>
            <a:r>
              <a:rPr lang="en-US" sz="2200" dirty="0">
                <a:solidFill>
                  <a:schemeClr val="tx1"/>
                </a:solidFill>
              </a:rPr>
              <a:t>of </a:t>
            </a:r>
            <a:r>
              <a:rPr lang="en-US" sz="2200" dirty="0" smtClean="0">
                <a:solidFill>
                  <a:schemeClr val="tx1"/>
                </a:solidFill>
              </a:rPr>
              <a:t>Benefits and Coverage (SBC ) failure = $1,000 </a:t>
            </a:r>
            <a:r>
              <a:rPr lang="en-US" sz="2200" dirty="0">
                <a:solidFill>
                  <a:schemeClr val="tx1"/>
                </a:solidFill>
              </a:rPr>
              <a:t>per </a:t>
            </a:r>
            <a:r>
              <a:rPr lang="en-US" sz="2200" dirty="0" smtClean="0">
                <a:solidFill>
                  <a:schemeClr val="tx1"/>
                </a:solidFill>
              </a:rPr>
              <a:t>failure, per participant</a:t>
            </a:r>
          </a:p>
          <a:p>
            <a:r>
              <a:rPr lang="en-US" sz="2200" dirty="0">
                <a:solidFill>
                  <a:srgbClr val="535353"/>
                </a:solidFill>
              </a:rPr>
              <a:t>ACA’s market reforms for health care </a:t>
            </a:r>
            <a:r>
              <a:rPr lang="en-US" sz="2200" dirty="0" smtClean="0">
                <a:solidFill>
                  <a:srgbClr val="535353"/>
                </a:solidFill>
              </a:rPr>
              <a:t>reform failure = $100 </a:t>
            </a:r>
            <a:r>
              <a:rPr lang="en-US" sz="2200" dirty="0">
                <a:solidFill>
                  <a:srgbClr val="535353"/>
                </a:solidFill>
              </a:rPr>
              <a:t>per </a:t>
            </a:r>
            <a:r>
              <a:rPr lang="en-US" sz="2200" dirty="0" smtClean="0">
                <a:solidFill>
                  <a:srgbClr val="535353"/>
                </a:solidFill>
              </a:rPr>
              <a:t>participant, </a:t>
            </a:r>
            <a:r>
              <a:rPr lang="en-US" sz="2200" dirty="0">
                <a:solidFill>
                  <a:srgbClr val="535353"/>
                </a:solidFill>
              </a:rPr>
              <a:t>per </a:t>
            </a:r>
            <a:r>
              <a:rPr lang="en-US" sz="2200" dirty="0" smtClean="0">
                <a:solidFill>
                  <a:srgbClr val="535353"/>
                </a:solidFill>
              </a:rPr>
              <a:t>day</a:t>
            </a:r>
          </a:p>
          <a:p>
            <a:r>
              <a:rPr lang="en-US" sz="2200" dirty="0">
                <a:solidFill>
                  <a:schemeClr val="tx1"/>
                </a:solidFill>
              </a:rPr>
              <a:t>PCORI Fee </a:t>
            </a:r>
            <a:r>
              <a:rPr lang="en-US" sz="2200" dirty="0" smtClean="0">
                <a:solidFill>
                  <a:schemeClr val="tx1"/>
                </a:solidFill>
              </a:rPr>
              <a:t>Failures = 100</a:t>
            </a:r>
            <a:r>
              <a:rPr lang="en-US" sz="2200" dirty="0">
                <a:solidFill>
                  <a:schemeClr val="tx1"/>
                </a:solidFill>
              </a:rPr>
              <a:t>% of unpaid </a:t>
            </a:r>
            <a:r>
              <a:rPr lang="en-US" sz="2200" dirty="0" smtClean="0">
                <a:solidFill>
                  <a:schemeClr val="tx1"/>
                </a:solidFill>
              </a:rPr>
              <a:t>tax</a:t>
            </a:r>
            <a:endParaRPr lang="en-US" sz="2200" dirty="0">
              <a:solidFill>
                <a:schemeClr val="tx1"/>
              </a:solidFill>
            </a:endParaRPr>
          </a:p>
          <a:p>
            <a:endParaRPr lang="en-US" sz="2200" dirty="0">
              <a:solidFill>
                <a:schemeClr val="tx1"/>
              </a:solidFill>
            </a:endParaRPr>
          </a:p>
          <a:p>
            <a:endParaRPr lang="en-US" sz="2200" dirty="0">
              <a:solidFill>
                <a:schemeClr val="tx1"/>
              </a:solidFill>
            </a:endParaRPr>
          </a:p>
          <a:p>
            <a:endParaRPr lang="en-US" sz="2200" dirty="0">
              <a:solidFill>
                <a:schemeClr val="tx1"/>
              </a:solidFill>
            </a:endParaRPr>
          </a:p>
          <a:p>
            <a:endParaRPr lang="en-US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67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21" y="228600"/>
            <a:ext cx="9067800" cy="685800"/>
          </a:xfrm>
        </p:spPr>
        <p:txBody>
          <a:bodyPr/>
          <a:lstStyle/>
          <a:p>
            <a:pPr algn="ctr"/>
            <a:r>
              <a:rPr lang="en-US" sz="3200" dirty="0" smtClean="0"/>
              <a:t>Compliance Solution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543800" cy="5029200"/>
          </a:xfrm>
        </p:spPr>
        <p:txBody>
          <a:bodyPr/>
          <a:lstStyle/>
          <a:p>
            <a:endParaRPr lang="en-US" sz="2200" dirty="0" smtClean="0">
              <a:solidFill>
                <a:schemeClr val="tx1"/>
              </a:solidFill>
            </a:endParaRPr>
          </a:p>
          <a:p>
            <a:endParaRPr lang="en-US" sz="2200" dirty="0">
              <a:solidFill>
                <a:schemeClr val="tx1"/>
              </a:solidFill>
            </a:endParaRPr>
          </a:p>
          <a:p>
            <a:endParaRPr lang="en-US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              </a:t>
            </a:r>
            <a:endParaRPr lang="en-US" sz="2200" dirty="0">
              <a:solidFill>
                <a:schemeClr val="tx1"/>
              </a:solidFill>
            </a:endParaRPr>
          </a:p>
          <a:p>
            <a:endParaRPr lang="en-US" sz="2200" dirty="0" smtClean="0">
              <a:solidFill>
                <a:schemeClr val="tx1"/>
              </a:solidFill>
            </a:endParaRPr>
          </a:p>
          <a:p>
            <a:endParaRPr lang="en-US" sz="2200" dirty="0">
              <a:solidFill>
                <a:schemeClr val="tx1"/>
              </a:solidFill>
            </a:endParaRPr>
          </a:p>
          <a:p>
            <a:endParaRPr lang="en-US" sz="2200" dirty="0">
              <a:solidFill>
                <a:schemeClr val="tx1"/>
              </a:solidFill>
            </a:endParaRPr>
          </a:p>
          <a:p>
            <a:endParaRPr lang="en-US" sz="2200" dirty="0">
              <a:solidFill>
                <a:schemeClr val="tx1"/>
              </a:solidFill>
            </a:endParaRPr>
          </a:p>
          <a:p>
            <a:endParaRPr lang="en-US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556622" cy="476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50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6781800" cy="6858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This product/service is contained in the HR Specialty Products &amp; Services Catalogue™ </a:t>
            </a:r>
          </a:p>
          <a:p>
            <a:r>
              <a:rPr lang="en-US" dirty="0" smtClean="0"/>
              <a:t>Operational </a:t>
            </a:r>
            <a:r>
              <a:rPr lang="en-US" dirty="0"/>
              <a:t>level details about this particular service provider can be obtained in conference with the vendor</a:t>
            </a:r>
          </a:p>
          <a:p>
            <a:r>
              <a:rPr lang="en-US" dirty="0" smtClean="0"/>
              <a:t>The </a:t>
            </a:r>
            <a:r>
              <a:rPr lang="en-US" dirty="0"/>
              <a:t>HR Mining &amp;Distribution Co. is an independent and contracted representative of the vendor</a:t>
            </a:r>
          </a:p>
          <a:p>
            <a:r>
              <a:rPr lang="en-US" dirty="0" smtClean="0"/>
              <a:t>Upon </a:t>
            </a:r>
            <a:r>
              <a:rPr lang="en-US" dirty="0"/>
              <a:t>your request, we will arrange for an introduction that can range from a simple, quick conference call to a services overview / system demo  </a:t>
            </a:r>
          </a:p>
          <a:p>
            <a:r>
              <a:rPr lang="en-US" dirty="0" smtClean="0"/>
              <a:t>Tom </a:t>
            </a:r>
            <a:r>
              <a:rPr lang="en-US" dirty="0"/>
              <a:t>Ference 219-662-0201 (Chicagoland area) or tference@hrmdco.com </a:t>
            </a:r>
          </a:p>
          <a:p>
            <a:r>
              <a:rPr lang="en-US" smtClean="0"/>
              <a:t>Thank </a:t>
            </a:r>
            <a:r>
              <a:rPr lang="en-US" dirty="0"/>
              <a:t>you for your potential interest in this fresh thinking </a:t>
            </a:r>
          </a:p>
        </p:txBody>
      </p:sp>
    </p:spTree>
    <p:extLst>
      <p:ext uri="{BB962C8B-B14F-4D97-AF65-F5344CB8AC3E}">
        <p14:creationId xmlns:p14="http://schemas.microsoft.com/office/powerpoint/2010/main" val="36386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173</TotalTime>
  <Words>697</Words>
  <Application>Microsoft Office PowerPoint</Application>
  <PresentationFormat>On-screen Show (4:3)</PresentationFormat>
  <Paragraphs>126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NewsPrint</vt:lpstr>
      <vt:lpstr>1_NewsPrint</vt:lpstr>
      <vt:lpstr>     Real Time, Web Based H&amp;B and 401(k) System for Compliance Information and for Execution Responsibility Assignment, Monitoring and  Documentation       </vt:lpstr>
      <vt:lpstr>Compliance Information and Execution System </vt:lpstr>
      <vt:lpstr>Compliance Information and Execution System </vt:lpstr>
      <vt:lpstr>PowerPoint Presentation</vt:lpstr>
      <vt:lpstr>Sample Penalties </vt:lpstr>
      <vt:lpstr>Compliance Solution</vt:lpstr>
      <vt:lpstr>Next Steps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Leah Randall</cp:lastModifiedBy>
  <cp:revision>30</cp:revision>
  <dcterms:created xsi:type="dcterms:W3CDTF">2012-11-30T16:11:04Z</dcterms:created>
  <dcterms:modified xsi:type="dcterms:W3CDTF">2015-01-14T21:54:34Z</dcterms:modified>
</cp:coreProperties>
</file>