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59" r:id="rId3"/>
    <p:sldId id="260" r:id="rId4"/>
    <p:sldId id="266" r:id="rId5"/>
    <p:sldId id="267" r:id="rId6"/>
    <p:sldId id="268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948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B9941-9444-4E6D-B9A1-36161037B799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CDC00C-FEDC-496B-A200-E857CBEAF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58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70F-B482-418A-B749-7ED085F992DF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51B89-C8EC-4E87-BC9D-8CB0F5CD81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70F-B482-418A-B749-7ED085F992DF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51B89-C8EC-4E87-BC9D-8CB0F5CD8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70F-B482-418A-B749-7ED085F992DF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51B89-C8EC-4E87-BC9D-8CB0F5CD8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58835-FDA5-47BF-B8FE-AE484A5BFE9C}" type="datetimeFigureOut">
              <a:rPr lang="en-US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12/12/2014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A8065-6595-410E-9F5C-AA4800E07733}" type="slidenum">
              <a:rPr lang="en-US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204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042F9-4102-4145-BF0B-3686C02AC820}" type="datetimeFigureOut">
              <a:rPr lang="en-US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12/12/2014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FCB94-D446-4F5E-B04B-A32098E099C0}" type="slidenum">
              <a:rPr lang="en-US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31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CCE8C-C97B-4EAE-AE9C-B1EC4EB3965A}" type="datetimeFigureOut">
              <a:rPr lang="en-US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12/12/2014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0040E-3748-4319-9E9D-199BED1E421C}" type="slidenum">
              <a:rPr lang="en-US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220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DCC47-39A0-421C-8CCD-23E830CBE057}" type="datetimeFigureOut">
              <a:rPr lang="en-US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12/12/2014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2AA52-CB29-4CA3-B287-C0CF83B00885}" type="slidenum">
              <a:rPr lang="en-US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596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7588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450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E8C1A-1A1B-4286-84F1-0ECBCA52B96C}" type="datetimeFigureOut">
              <a:rPr lang="en-US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12/12/2014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0C348-FD9D-41AD-9439-2A2B1B4E4304}" type="slidenum">
              <a:rPr lang="en-US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318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75499-F02D-4170-AB06-1D117EFAD0C7}" type="datetimeFigureOut">
              <a:rPr lang="en-US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12/12/2014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FC3C7-1492-4612-9933-9C97588C742E}" type="slidenum">
              <a:rPr lang="en-US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7124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48573-3C7A-4AB2-82DA-AA48845D922F}" type="datetimeFigureOut">
              <a:rPr lang="en-US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12/12/2014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6B9BA-F5ED-4E19-9BF7-DAE8489CD945}" type="slidenum">
              <a:rPr lang="en-US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4500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67719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08B8A-905D-4B48-98B7-EBECB6F383CD}" type="datetimeFigureOut">
              <a:rPr lang="en-US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12/12/2014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B4A1E-F97A-450F-AEED-A5DD7EA924AE}" type="slidenum">
              <a:rPr lang="en-US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221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70F-B482-418A-B749-7ED085F992DF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51B89-C8EC-4E87-BC9D-8CB0F5CD8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B490A-D0DC-47EF-AFEA-C2D5E0FEE9CE}" type="datetimeFigureOut">
              <a:rPr lang="en-US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12/12/2014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9D70A-4C67-4FC7-B57F-B3660A0BC892}" type="slidenum">
              <a:rPr lang="en-US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2352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F7B5E-DF83-4532-8B7D-7340B15CD59F}" type="datetimeFigureOut">
              <a:rPr lang="en-US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12/12/2014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304FB-CCEE-44B2-A645-AA3A5211039F}" type="slidenum">
              <a:rPr lang="en-US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8624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C594D-6455-44C1-B38D-AE04AB286AD5}" type="datetimeFigureOut">
              <a:rPr lang="en-US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12/12/2014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9294F-7E31-440E-BC1A-9BF6D4E92343}" type="slidenum">
              <a:rPr lang="en-US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94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70F-B482-418A-B749-7ED085F992DF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51B89-C8EC-4E87-BC9D-8CB0F5CD81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70F-B482-418A-B749-7ED085F992DF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51B89-C8EC-4E87-BC9D-8CB0F5CD8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70F-B482-418A-B749-7ED085F992DF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51B89-C8EC-4E87-BC9D-8CB0F5CD815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70F-B482-418A-B749-7ED085F992DF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51B89-C8EC-4E87-BC9D-8CB0F5CD8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70F-B482-418A-B749-7ED085F992DF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51B89-C8EC-4E87-BC9D-8CB0F5CD8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70F-B482-418A-B749-7ED085F992DF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51B89-C8EC-4E87-BC9D-8CB0F5CD815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670F-B482-418A-B749-7ED085F992DF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51B89-C8EC-4E87-BC9D-8CB0F5CD8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B2F670F-B482-418A-B749-7ED085F992DF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68B51B89-C8EC-4E87-BC9D-8CB0F5CD81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A089B6-096C-4EF3-BFDC-947DA281FB42}" type="datetimeFigureOut">
              <a:rPr lang="en-US">
                <a:solidFill>
                  <a:srgbClr val="303030">
                    <a:lumMod val="90000"/>
                    <a:lumOff val="10000"/>
                  </a:srgbClr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12/12/2014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208713"/>
            <a:ext cx="487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303030">
                  <a:lumMod val="90000"/>
                  <a:lumOff val="10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8013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5381E0-FE15-49F2-BB49-EACC64DC28E5}" type="slidenum">
              <a:rPr lang="en-US">
                <a:solidFill>
                  <a:prstClr val="black">
                    <a:lumMod val="85000"/>
                    <a:lumOff val="15000"/>
                  </a:prstClr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733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rmdco.com/" TargetMode="External"/><Relationship Id="rId2" Type="http://schemas.openxmlformats.org/officeDocument/2006/relationships/hyperlink" Target="mailto:tference@hrmdco.com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762000" y="-228600"/>
            <a:ext cx="7772400" cy="3143250"/>
          </a:xfrm>
        </p:spPr>
        <p:txBody>
          <a:bodyPr/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/>
            </a:r>
            <a:br>
              <a:rPr lang="en-US" sz="4800" b="1" dirty="0" smtClean="0">
                <a:solidFill>
                  <a:schemeClr val="bg1"/>
                </a:solidFill>
              </a:rPr>
            </a:br>
            <a:r>
              <a:rPr lang="en-US" sz="4800" b="1" dirty="0" smtClean="0">
                <a:solidFill>
                  <a:schemeClr val="bg1"/>
                </a:solidFill>
              </a:rPr>
              <a:t/>
            </a:r>
            <a:br>
              <a:rPr lang="en-US" sz="4800" b="1" dirty="0" smtClean="0">
                <a:solidFill>
                  <a:schemeClr val="bg1"/>
                </a:solidFill>
              </a:rPr>
            </a:br>
            <a:r>
              <a:rPr lang="en-US" sz="4800" b="1" dirty="0" smtClean="0">
                <a:solidFill>
                  <a:schemeClr val="bg1"/>
                </a:solidFill>
              </a:rPr>
              <a:t/>
            </a:r>
            <a:br>
              <a:rPr lang="en-US" sz="4800" b="1" dirty="0" smtClean="0">
                <a:solidFill>
                  <a:schemeClr val="bg1"/>
                </a:solidFill>
              </a:rPr>
            </a:br>
            <a:r>
              <a:rPr lang="en-US" sz="4800" b="1" dirty="0" smtClean="0">
                <a:solidFill>
                  <a:schemeClr val="bg1"/>
                </a:solidFill>
              </a:rPr>
              <a:t/>
            </a:r>
            <a:br>
              <a:rPr lang="en-US" sz="4800" b="1" dirty="0" smtClean="0">
                <a:solidFill>
                  <a:schemeClr val="bg1"/>
                </a:solidFill>
              </a:rPr>
            </a:br>
            <a:r>
              <a:rPr lang="en-US" sz="4800" dirty="0" smtClean="0">
                <a:solidFill>
                  <a:schemeClr val="bg1"/>
                </a:solidFill>
              </a:rPr>
              <a:t/>
            </a:r>
            <a:br>
              <a:rPr lang="en-US" sz="4800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Specialized Psychometric Test for Sales Professionals that Measures Personality Traits against </a:t>
            </a:r>
            <a:r>
              <a:rPr lang="en-US" sz="4000" b="1" dirty="0" smtClean="0">
                <a:solidFill>
                  <a:schemeClr val="bg1"/>
                </a:solidFill>
              </a:rPr>
              <a:t>Sales Professional  Norms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124200"/>
            <a:ext cx="8686800" cy="2971800"/>
          </a:xfrm>
        </p:spPr>
        <p:txBody>
          <a:bodyPr rtlCol="0">
            <a:normAutofit fontScale="47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100" dirty="0">
                <a:solidFill>
                  <a:schemeClr val="tx1"/>
                </a:solidFill>
              </a:rPr>
              <a:t>HR </a:t>
            </a:r>
            <a:r>
              <a:rPr lang="en-US" sz="5100" dirty="0" smtClean="0">
                <a:solidFill>
                  <a:schemeClr val="tx1"/>
                </a:solidFill>
              </a:rPr>
              <a:t>Specialty Products &amp; Services Catalogue Executive </a:t>
            </a:r>
            <a:r>
              <a:rPr lang="en-US" sz="5100" dirty="0">
                <a:solidFill>
                  <a:schemeClr val="tx1"/>
                </a:solidFill>
              </a:rPr>
              <a:t>Summary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100" dirty="0">
                <a:solidFill>
                  <a:schemeClr val="tx1"/>
                </a:solidFill>
              </a:rPr>
              <a:t>A No Frills Distillation of Vendor’s Marketing Collateral 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tx1"/>
                </a:solidFill>
              </a:rPr>
              <a:t>Thomas A Ference</a:t>
            </a:r>
            <a:endParaRPr lang="en-US" dirty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tx1"/>
                </a:solidFill>
              </a:rPr>
              <a:t>President &amp; CEO</a:t>
            </a:r>
            <a:endParaRPr lang="en-US" dirty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tx1"/>
                </a:solidFill>
              </a:rPr>
              <a:t>Human Resources Mining &amp; Distribution Co</a:t>
            </a:r>
            <a:endParaRPr lang="en-US" dirty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tx1"/>
                </a:solidFill>
              </a:rPr>
              <a:t>Locating, Validating and Accelerating HR  Innovation </a:t>
            </a:r>
            <a:endParaRPr lang="en-US" dirty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Office: 219-662-0201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Cell: 630-240-2583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Fax: 219-661-0236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e-mail: </a:t>
            </a:r>
            <a:r>
              <a:rPr lang="en-US" u="sng" dirty="0">
                <a:solidFill>
                  <a:schemeClr val="tx1"/>
                </a:solidFill>
                <a:hlinkClick r:id="rId2"/>
              </a:rPr>
              <a:t>tference@hrmdco.com</a:t>
            </a:r>
            <a:endParaRPr lang="en-US" dirty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Website: </a:t>
            </a:r>
            <a:r>
              <a:rPr lang="en-US" u="sng" dirty="0">
                <a:solidFill>
                  <a:schemeClr val="tx1"/>
                </a:solidFill>
                <a:hlinkClick r:id="rId3"/>
              </a:rPr>
              <a:t>www.hrmdco.com</a:t>
            </a:r>
            <a:endParaRPr lang="en-US" dirty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760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7296" y="-37531"/>
            <a:ext cx="9244084" cy="990600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Specialized Psychometric </a:t>
            </a:r>
            <a:r>
              <a:rPr lang="en-US" sz="3200" b="1" dirty="0" smtClean="0">
                <a:solidFill>
                  <a:schemeClr val="tx1"/>
                </a:solidFill>
              </a:rPr>
              <a:t>Test for Sales Professionals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5438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Effectively recruiting new </a:t>
            </a:r>
            <a:r>
              <a:rPr lang="en-US" sz="2000" dirty="0" smtClean="0"/>
              <a:t>sales </a:t>
            </a:r>
            <a:r>
              <a:rPr lang="en-US" sz="2000" dirty="0"/>
              <a:t>professionals or developing existing ones </a:t>
            </a:r>
            <a:r>
              <a:rPr lang="en-US" sz="2000" dirty="0" smtClean="0"/>
              <a:t>requires:</a:t>
            </a:r>
          </a:p>
          <a:p>
            <a:pPr marL="0" indent="0">
              <a:buNone/>
            </a:pPr>
            <a:r>
              <a:rPr lang="en-US" sz="2000" dirty="0" smtClean="0"/>
              <a:t>       - </a:t>
            </a:r>
            <a:r>
              <a:rPr lang="en-US" sz="2000" dirty="0"/>
              <a:t>assessing </a:t>
            </a:r>
            <a:r>
              <a:rPr lang="en-CA" sz="2000" dirty="0"/>
              <a:t>the inane aspects of a personality, </a:t>
            </a:r>
            <a:endParaRPr lang="en-CA" sz="2000" dirty="0" smtClean="0"/>
          </a:p>
          <a:p>
            <a:pPr marL="0" indent="0">
              <a:buNone/>
            </a:pPr>
            <a:r>
              <a:rPr lang="en-CA" sz="2000" dirty="0" smtClean="0"/>
              <a:t>       - discovering </a:t>
            </a:r>
            <a:r>
              <a:rPr lang="en-CA" sz="2000" dirty="0"/>
              <a:t>the motivational aspects of the individual and </a:t>
            </a:r>
          </a:p>
          <a:p>
            <a:pPr marL="0" indent="0">
              <a:buNone/>
            </a:pPr>
            <a:r>
              <a:rPr lang="en-CA" sz="2000" dirty="0" smtClean="0"/>
              <a:t>        - understanding </a:t>
            </a:r>
            <a:r>
              <a:rPr lang="en-CA" sz="2000" dirty="0"/>
              <a:t>his/her attitudes / values </a:t>
            </a:r>
            <a:endParaRPr lang="en-CA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CA" sz="2000" dirty="0" smtClean="0"/>
              <a:t>This scientifically validated 6th </a:t>
            </a:r>
            <a:r>
              <a:rPr lang="en-CA" sz="2000" dirty="0"/>
              <a:t>generation test </a:t>
            </a:r>
            <a:r>
              <a:rPr lang="en-CA" sz="2000" dirty="0" smtClean="0"/>
              <a:t>evaluates </a:t>
            </a:r>
            <a:r>
              <a:rPr lang="en-CA" sz="2000" dirty="0"/>
              <a:t>11 dimensions of personality to describe the person’s profile. </a:t>
            </a:r>
            <a:endParaRPr lang="en-CA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CA" sz="2000" dirty="0"/>
              <a:t>A</a:t>
            </a:r>
            <a:r>
              <a:rPr lang="en-CA" sz="2000" dirty="0" smtClean="0"/>
              <a:t>ssesses </a:t>
            </a:r>
            <a:r>
              <a:rPr lang="en-CA" sz="2000" dirty="0"/>
              <a:t>one’s abilities to recognize the level of customer interest, ask questions to </a:t>
            </a:r>
            <a:r>
              <a:rPr lang="en-CA" sz="2000" dirty="0" smtClean="0"/>
              <a:t>identify customer’s </a:t>
            </a:r>
            <a:r>
              <a:rPr lang="en-CA" sz="2000" dirty="0"/>
              <a:t>needs, use varying strategies to close a sale </a:t>
            </a:r>
            <a:r>
              <a:rPr lang="en-CA" sz="2000" dirty="0" smtClean="0"/>
              <a:t>and influence </a:t>
            </a:r>
            <a:r>
              <a:rPr lang="en-CA" sz="2000" dirty="0"/>
              <a:t>the client through personal enthusiasm.  </a:t>
            </a:r>
            <a:endParaRPr lang="en-CA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CA" sz="2000" dirty="0"/>
              <a:t>Results are compared either to the vendor’s generic norm a corporate norm that vendor helps to </a:t>
            </a:r>
            <a:r>
              <a:rPr lang="en-CA" sz="2000" dirty="0" smtClean="0"/>
              <a:t>the employer to develop  </a:t>
            </a: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Assessing </a:t>
            </a:r>
            <a:r>
              <a:rPr lang="en-US" sz="2000" dirty="0"/>
              <a:t>specific-position-related </a:t>
            </a:r>
            <a:r>
              <a:rPr lang="en-US" sz="2000" dirty="0" smtClean="0"/>
              <a:t>characteristics against norms allows </a:t>
            </a:r>
            <a:r>
              <a:rPr lang="en-US" sz="2000" dirty="0"/>
              <a:t>the employer to </a:t>
            </a:r>
            <a:r>
              <a:rPr lang="en-US" sz="2000" dirty="0" smtClean="0"/>
              <a:t>identify developmental needs and capitalize </a:t>
            </a:r>
            <a:r>
              <a:rPr lang="en-US" sz="2000" dirty="0"/>
              <a:t>on the individual’s existing strengths</a:t>
            </a:r>
            <a:r>
              <a:rPr lang="en-US" sz="2000" dirty="0" smtClean="0"/>
              <a:t>.</a:t>
            </a:r>
            <a:r>
              <a:rPr lang="en-CA" sz="2000" dirty="0"/>
              <a:t> </a:t>
            </a:r>
            <a:endParaRPr lang="en-CA" sz="2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832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CA" altLang="fr-FR" dirty="0">
                <a:solidFill>
                  <a:srgbClr val="7F7F7F"/>
                </a:solidFill>
                <a:latin typeface="Helvetica" pitchFamily="34" charset="0"/>
              </a:rPr>
              <a:t/>
            </a:r>
            <a:br>
              <a:rPr lang="en-CA" altLang="fr-FR" dirty="0">
                <a:solidFill>
                  <a:srgbClr val="7F7F7F"/>
                </a:solidFill>
                <a:latin typeface="Helvetica" pitchFamily="34" charset="0"/>
              </a:rPr>
            </a:br>
            <a:r>
              <a:rPr lang="en-CA" altLang="fr-FR" sz="3600" dirty="0" smtClean="0">
                <a:solidFill>
                  <a:schemeClr val="tx1"/>
                </a:solidFill>
              </a:rPr>
              <a:t>Base Profile of Personality Dimensions vs. Norms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304800" y="914400"/>
            <a:ext cx="4800600" cy="5486400"/>
          </a:xfrm>
        </p:spPr>
        <p:txBody>
          <a:bodyPr>
            <a:normAutofit fontScale="40000" lnSpcReduction="20000"/>
          </a:bodyPr>
          <a:lstStyle/>
          <a:p>
            <a:pPr lvl="2">
              <a:lnSpc>
                <a:spcPct val="110000"/>
              </a:lnSpc>
              <a:buSzPct val="60000"/>
              <a:defRPr/>
            </a:pPr>
            <a:r>
              <a:rPr lang="en-CA" sz="5000" dirty="0">
                <a:solidFill>
                  <a:schemeClr val="tx1"/>
                </a:solidFill>
                <a:cs typeface="Helvetica"/>
              </a:rPr>
              <a:t>Evaluates natural </a:t>
            </a:r>
            <a:r>
              <a:rPr lang="en-CA" sz="5000" dirty="0" smtClean="0">
                <a:solidFill>
                  <a:schemeClr val="tx1"/>
                </a:solidFill>
                <a:cs typeface="Helvetica"/>
              </a:rPr>
              <a:t>reflexes</a:t>
            </a:r>
          </a:p>
          <a:p>
            <a:pPr marL="640080" lvl="2" indent="0">
              <a:lnSpc>
                <a:spcPct val="110000"/>
              </a:lnSpc>
              <a:buSzPct val="60000"/>
              <a:buNone/>
              <a:defRPr/>
            </a:pPr>
            <a:r>
              <a:rPr lang="en-CA" sz="5000" dirty="0">
                <a:solidFill>
                  <a:schemeClr val="tx1"/>
                </a:solidFill>
                <a:cs typeface="Helvetica"/>
              </a:rPr>
              <a:t> </a:t>
            </a:r>
            <a:r>
              <a:rPr lang="en-CA" sz="5000" dirty="0" smtClean="0">
                <a:solidFill>
                  <a:schemeClr val="tx1"/>
                </a:solidFill>
                <a:cs typeface="Helvetica"/>
              </a:rPr>
              <a:t>    -</a:t>
            </a:r>
            <a:r>
              <a:rPr lang="en-CA" sz="5000" dirty="0" smtClean="0">
                <a:solidFill>
                  <a:schemeClr val="tx1"/>
                </a:solidFill>
              </a:rPr>
              <a:t>11 </a:t>
            </a:r>
            <a:r>
              <a:rPr lang="en-CA" sz="5000" dirty="0">
                <a:solidFill>
                  <a:schemeClr val="tx1"/>
                </a:solidFill>
              </a:rPr>
              <a:t>dimensions</a:t>
            </a:r>
          </a:p>
          <a:p>
            <a:pPr marL="640080" lvl="2" indent="0">
              <a:lnSpc>
                <a:spcPct val="110000"/>
              </a:lnSpc>
              <a:buSzPct val="60000"/>
              <a:buNone/>
              <a:defRPr/>
            </a:pPr>
            <a:r>
              <a:rPr lang="en-CA" sz="5000" dirty="0" smtClean="0">
                <a:solidFill>
                  <a:schemeClr val="tx1"/>
                </a:solidFill>
              </a:rPr>
              <a:t>     -5 sections</a:t>
            </a:r>
            <a:endParaRPr lang="en-CA" sz="5000" dirty="0">
              <a:solidFill>
                <a:schemeClr val="tx1"/>
              </a:solidFill>
              <a:cs typeface="Helvetica"/>
            </a:endParaRPr>
          </a:p>
          <a:p>
            <a:pPr lvl="2">
              <a:lnSpc>
                <a:spcPct val="110000"/>
              </a:lnSpc>
              <a:buSzPct val="60000"/>
              <a:defRPr/>
            </a:pPr>
            <a:r>
              <a:rPr lang="en-CA" sz="5000" dirty="0" smtClean="0">
                <a:solidFill>
                  <a:schemeClr val="tx1"/>
                </a:solidFill>
                <a:cs typeface="Helvetica"/>
              </a:rPr>
              <a:t>Bipolarity </a:t>
            </a:r>
            <a:r>
              <a:rPr lang="en-CA" sz="5000" dirty="0">
                <a:solidFill>
                  <a:schemeClr val="tx1"/>
                </a:solidFill>
                <a:cs typeface="Helvetica"/>
              </a:rPr>
              <a:t>of dimensions</a:t>
            </a:r>
          </a:p>
          <a:p>
            <a:pPr marL="640080" lvl="2" indent="0">
              <a:lnSpc>
                <a:spcPct val="110000"/>
              </a:lnSpc>
              <a:buNone/>
              <a:defRPr/>
            </a:pPr>
            <a:r>
              <a:rPr lang="en-CA" sz="5000" dirty="0" smtClean="0">
                <a:solidFill>
                  <a:schemeClr val="tx1"/>
                </a:solidFill>
                <a:cs typeface="Helvetica"/>
              </a:rPr>
              <a:t>    -Degree </a:t>
            </a:r>
            <a:r>
              <a:rPr lang="en-CA" sz="5000" dirty="0">
                <a:solidFill>
                  <a:schemeClr val="tx1"/>
                </a:solidFill>
                <a:cs typeface="Helvetica"/>
              </a:rPr>
              <a:t>between 2 character traits </a:t>
            </a:r>
            <a:r>
              <a:rPr lang="en-CA" sz="5000" dirty="0" smtClean="0">
                <a:solidFill>
                  <a:schemeClr val="tx1"/>
                </a:solidFill>
                <a:cs typeface="Helvetica"/>
              </a:rPr>
              <a:t> </a:t>
            </a:r>
          </a:p>
          <a:p>
            <a:pPr marL="640080" lvl="2" indent="0">
              <a:lnSpc>
                <a:spcPct val="110000"/>
              </a:lnSpc>
              <a:buNone/>
              <a:defRPr/>
            </a:pPr>
            <a:r>
              <a:rPr lang="en-CA" sz="5000" dirty="0">
                <a:solidFill>
                  <a:schemeClr val="tx1"/>
                </a:solidFill>
                <a:cs typeface="Helvetica"/>
              </a:rPr>
              <a:t> </a:t>
            </a:r>
            <a:r>
              <a:rPr lang="en-CA" sz="5000" dirty="0" smtClean="0">
                <a:solidFill>
                  <a:schemeClr val="tx1"/>
                </a:solidFill>
                <a:cs typeface="Helvetica"/>
              </a:rPr>
              <a:t>   (</a:t>
            </a:r>
            <a:r>
              <a:rPr lang="en-CA" sz="5000" dirty="0">
                <a:solidFill>
                  <a:schemeClr val="tx1"/>
                </a:solidFill>
                <a:cs typeface="Helvetica"/>
              </a:rPr>
              <a:t>natural reflexes/automatisms</a:t>
            </a:r>
            <a:r>
              <a:rPr lang="en-CA" sz="5000" dirty="0" smtClean="0">
                <a:solidFill>
                  <a:schemeClr val="tx1"/>
                </a:solidFill>
                <a:cs typeface="Helvetica"/>
              </a:rPr>
              <a:t>)</a:t>
            </a:r>
          </a:p>
          <a:p>
            <a:pPr marL="640080" lvl="2" indent="0">
              <a:lnSpc>
                <a:spcPct val="110000"/>
              </a:lnSpc>
              <a:buNone/>
              <a:defRPr/>
            </a:pPr>
            <a:r>
              <a:rPr lang="fr-FR" sz="5000" dirty="0" smtClean="0">
                <a:solidFill>
                  <a:schemeClr val="tx1"/>
                </a:solidFill>
              </a:rPr>
              <a:t>    -</a:t>
            </a:r>
            <a:r>
              <a:rPr lang="en-CA" sz="5000" dirty="0" smtClean="0">
                <a:solidFill>
                  <a:schemeClr val="tx1"/>
                </a:solidFill>
                <a:cs typeface="Helvetica"/>
              </a:rPr>
              <a:t>Grey </a:t>
            </a:r>
            <a:r>
              <a:rPr lang="en-CA" sz="5000" dirty="0">
                <a:solidFill>
                  <a:schemeClr val="tx1"/>
                </a:solidFill>
                <a:cs typeface="Helvetica"/>
              </a:rPr>
              <a:t>area = sought after </a:t>
            </a:r>
            <a:r>
              <a:rPr lang="en-CA" sz="5000" dirty="0" smtClean="0">
                <a:solidFill>
                  <a:schemeClr val="tx1"/>
                </a:solidFill>
                <a:cs typeface="Helvetica"/>
              </a:rPr>
              <a:t>normative</a:t>
            </a:r>
          </a:p>
          <a:p>
            <a:pPr marL="640080" lvl="2" indent="0">
              <a:lnSpc>
                <a:spcPct val="110000"/>
              </a:lnSpc>
              <a:buNone/>
              <a:defRPr/>
            </a:pPr>
            <a:r>
              <a:rPr lang="en-CA" sz="5000" dirty="0" smtClean="0">
                <a:solidFill>
                  <a:schemeClr val="tx1"/>
                </a:solidFill>
                <a:cs typeface="Helvetica"/>
              </a:rPr>
              <a:t>     results</a:t>
            </a:r>
            <a:endParaRPr lang="en-CA" sz="5000" dirty="0">
              <a:solidFill>
                <a:schemeClr val="tx1"/>
              </a:solidFill>
              <a:cs typeface="Helvetica"/>
            </a:endParaRPr>
          </a:p>
          <a:p>
            <a:pPr marL="640080" lvl="2" indent="0">
              <a:lnSpc>
                <a:spcPct val="110000"/>
              </a:lnSpc>
              <a:buSzPct val="60000"/>
              <a:buNone/>
              <a:defRPr/>
            </a:pPr>
            <a:r>
              <a:rPr lang="en-CA" sz="5000" dirty="0" smtClean="0">
                <a:solidFill>
                  <a:schemeClr val="tx1"/>
                </a:solidFill>
              </a:rPr>
              <a:t>    -No </a:t>
            </a:r>
            <a:r>
              <a:rPr lang="en-CA" sz="5000" dirty="0">
                <a:solidFill>
                  <a:schemeClr val="tx1"/>
                </a:solidFill>
              </a:rPr>
              <a:t>bad </a:t>
            </a:r>
            <a:r>
              <a:rPr lang="en-CA" sz="5000" dirty="0" smtClean="0">
                <a:solidFill>
                  <a:schemeClr val="tx1"/>
                </a:solidFill>
              </a:rPr>
              <a:t>profiles</a:t>
            </a:r>
            <a:endParaRPr lang="en-CA" sz="5000" dirty="0">
              <a:solidFill>
                <a:schemeClr val="tx1"/>
              </a:solidFill>
            </a:endParaRPr>
          </a:p>
          <a:p>
            <a:pPr marL="640080" lvl="2" indent="0">
              <a:lnSpc>
                <a:spcPct val="110000"/>
              </a:lnSpc>
              <a:buSzPct val="60000"/>
              <a:buNone/>
              <a:defRPr/>
            </a:pPr>
            <a:r>
              <a:rPr lang="en-CA" sz="5000" dirty="0" smtClean="0">
                <a:solidFill>
                  <a:schemeClr val="tx1"/>
                </a:solidFill>
              </a:rPr>
              <a:t>    -Right </a:t>
            </a:r>
            <a:r>
              <a:rPr lang="en-CA" sz="5000" dirty="0">
                <a:solidFill>
                  <a:schemeClr val="tx1"/>
                </a:solidFill>
              </a:rPr>
              <a:t>person in the right </a:t>
            </a:r>
            <a:r>
              <a:rPr lang="en-CA" sz="5000" dirty="0" smtClean="0">
                <a:solidFill>
                  <a:schemeClr val="tx1"/>
                </a:solidFill>
              </a:rPr>
              <a:t>position</a:t>
            </a:r>
            <a:endParaRPr lang="en-CA" sz="5000" dirty="0">
              <a:solidFill>
                <a:schemeClr val="tx1"/>
              </a:solidFill>
              <a:cs typeface="Helvetica"/>
            </a:endParaRPr>
          </a:p>
          <a:p>
            <a:pPr lvl="2">
              <a:lnSpc>
                <a:spcPct val="110000"/>
              </a:lnSpc>
              <a:buSzPct val="60000"/>
              <a:defRPr/>
            </a:pPr>
            <a:r>
              <a:rPr lang="en-CA" sz="5000" dirty="0" smtClean="0">
                <a:solidFill>
                  <a:schemeClr val="tx1"/>
                </a:solidFill>
                <a:cs typeface="Helvetica"/>
              </a:rPr>
              <a:t>Measure </a:t>
            </a:r>
            <a:r>
              <a:rPr lang="en-CA" sz="5000" dirty="0">
                <a:solidFill>
                  <a:schemeClr val="tx1"/>
                </a:solidFill>
                <a:cs typeface="Helvetica"/>
              </a:rPr>
              <a:t>of success </a:t>
            </a:r>
            <a:r>
              <a:rPr lang="en-CA" sz="5000" dirty="0" smtClean="0">
                <a:solidFill>
                  <a:schemeClr val="tx1"/>
                </a:solidFill>
                <a:cs typeface="Helvetica"/>
              </a:rPr>
              <a:t>a percentage representing </a:t>
            </a:r>
            <a:r>
              <a:rPr lang="en-CA" sz="5000" dirty="0">
                <a:solidFill>
                  <a:schemeClr val="tx1"/>
                </a:solidFill>
                <a:cs typeface="Helvetica"/>
              </a:rPr>
              <a:t>the fit between a profile and the </a:t>
            </a:r>
            <a:r>
              <a:rPr lang="en-CA" sz="5000" dirty="0" smtClean="0">
                <a:solidFill>
                  <a:schemeClr val="tx1"/>
                </a:solidFill>
                <a:cs typeface="Helvetica"/>
              </a:rPr>
              <a:t>norm</a:t>
            </a:r>
          </a:p>
          <a:p>
            <a:pPr lvl="2">
              <a:lnSpc>
                <a:spcPct val="110000"/>
              </a:lnSpc>
              <a:buSzPct val="60000"/>
              <a:defRPr/>
            </a:pPr>
            <a:r>
              <a:rPr lang="en-CA" sz="5000" dirty="0" smtClean="0">
                <a:solidFill>
                  <a:schemeClr val="tx1"/>
                </a:solidFill>
                <a:cs typeface="Helvetica"/>
              </a:rPr>
              <a:t>Able </a:t>
            </a:r>
            <a:r>
              <a:rPr lang="en-CA" sz="5000" dirty="0">
                <a:solidFill>
                  <a:schemeClr val="tx1"/>
                </a:solidFill>
                <a:cs typeface="Helvetica"/>
              </a:rPr>
              <a:t>to instantaneously see where an individual will need to improve in accordance with a job position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3756" y="1219200"/>
            <a:ext cx="3657600" cy="4910328"/>
          </a:xfrm>
        </p:spPr>
        <p:txBody>
          <a:bodyPr>
            <a:normAutofit fontScale="40000" lnSpcReduction="20000"/>
          </a:bodyPr>
          <a:lstStyle/>
          <a:p>
            <a:endParaRPr lang="en-US" dirty="0"/>
          </a:p>
        </p:txBody>
      </p:sp>
      <p:pic>
        <p:nvPicPr>
          <p:cNvPr id="6" name="Picture 5" descr="C:\Users\mcdrolet\Desktop\JAD-présentations\images_presentations\En\pour_intégrer_png_en\finance_accounting_insurance.pn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219200"/>
            <a:ext cx="3657600" cy="48768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861313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1818"/>
            <a:ext cx="9144000" cy="685800"/>
          </a:xfrm>
        </p:spPr>
        <p:txBody>
          <a:bodyPr/>
          <a:lstStyle/>
          <a:p>
            <a:pPr algn="ctr"/>
            <a:r>
              <a:rPr lang="en-CA" altLang="fr-FR" dirty="0">
                <a:solidFill>
                  <a:srgbClr val="7F7F7F"/>
                </a:solidFill>
                <a:latin typeface="Helvetica" pitchFamily="34" charset="0"/>
              </a:rPr>
              <a:t/>
            </a:r>
            <a:br>
              <a:rPr lang="en-CA" altLang="fr-FR" dirty="0">
                <a:solidFill>
                  <a:srgbClr val="7F7F7F"/>
                </a:solidFill>
                <a:latin typeface="Helvetica" pitchFamily="34" charset="0"/>
              </a:rPr>
            </a:br>
            <a:r>
              <a:rPr lang="en-CA" altLang="fr-FR" dirty="0" smtClean="0">
                <a:solidFill>
                  <a:srgbClr val="7F7F7F"/>
                </a:solidFill>
                <a:latin typeface="Helvetica" pitchFamily="34" charset="0"/>
              </a:rPr>
              <a:t/>
            </a:r>
            <a:br>
              <a:rPr lang="en-CA" altLang="fr-FR" dirty="0" smtClean="0">
                <a:solidFill>
                  <a:srgbClr val="7F7F7F"/>
                </a:solidFill>
                <a:latin typeface="Helvetica" pitchFamily="34" charset="0"/>
              </a:rPr>
            </a:br>
            <a:r>
              <a:rPr lang="en-CA" altLang="fr-FR" dirty="0">
                <a:solidFill>
                  <a:srgbClr val="7F7F7F"/>
                </a:solidFill>
                <a:latin typeface="Helvetica" pitchFamily="34" charset="0"/>
              </a:rPr>
              <a:t/>
            </a:r>
            <a:br>
              <a:rPr lang="en-CA" altLang="fr-FR" dirty="0">
                <a:solidFill>
                  <a:srgbClr val="7F7F7F"/>
                </a:solidFill>
                <a:latin typeface="Helvetica" pitchFamily="34" charset="0"/>
              </a:rPr>
            </a:br>
            <a:r>
              <a:rPr lang="en-CA" altLang="fr-FR" dirty="0" smtClean="0">
                <a:solidFill>
                  <a:srgbClr val="7F7F7F"/>
                </a:solidFill>
                <a:latin typeface="Helvetica" pitchFamily="34" charset="0"/>
              </a:rPr>
              <a:t/>
            </a:r>
            <a:br>
              <a:rPr lang="en-CA" altLang="fr-FR" dirty="0" smtClean="0">
                <a:solidFill>
                  <a:srgbClr val="7F7F7F"/>
                </a:solidFill>
                <a:latin typeface="Helvetica" pitchFamily="34" charset="0"/>
              </a:rPr>
            </a:br>
            <a:r>
              <a:rPr lang="en-CA" altLang="fr-FR" dirty="0">
                <a:solidFill>
                  <a:srgbClr val="7F7F7F"/>
                </a:solidFill>
                <a:latin typeface="Helvetica" pitchFamily="34" charset="0"/>
              </a:rPr>
              <a:t/>
            </a:r>
            <a:br>
              <a:rPr lang="en-CA" altLang="fr-FR" dirty="0">
                <a:solidFill>
                  <a:srgbClr val="7F7F7F"/>
                </a:solidFill>
                <a:latin typeface="Helvetica" pitchFamily="34" charset="0"/>
              </a:rPr>
            </a:br>
            <a:r>
              <a:rPr lang="en-CA" altLang="fr-FR" sz="3200" dirty="0">
                <a:solidFill>
                  <a:schemeClr val="tx1"/>
                </a:solidFill>
              </a:rPr>
              <a:t>Personality </a:t>
            </a:r>
            <a:r>
              <a:rPr lang="en-CA" altLang="fr-FR" sz="3200" dirty="0" smtClean="0">
                <a:solidFill>
                  <a:schemeClr val="tx1"/>
                </a:solidFill>
              </a:rPr>
              <a:t>Profile Applied </a:t>
            </a:r>
            <a:r>
              <a:rPr lang="en-CA" altLang="fr-FR" sz="3200" dirty="0">
                <a:solidFill>
                  <a:schemeClr val="tx1"/>
                </a:solidFill>
              </a:rPr>
              <a:t>to Sales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143000"/>
            <a:ext cx="4114800" cy="5105400"/>
          </a:xfrm>
        </p:spPr>
        <p:txBody>
          <a:bodyPr/>
          <a:lstStyle/>
          <a:p>
            <a:pPr marL="536575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CA" sz="2000" dirty="0" smtClean="0">
                <a:solidFill>
                  <a:schemeClr val="tx1"/>
                </a:solidFill>
                <a:cs typeface="Helvetica"/>
              </a:rPr>
              <a:t>Presents </a:t>
            </a:r>
            <a:r>
              <a:rPr lang="en-CA" sz="2000" dirty="0">
                <a:solidFill>
                  <a:schemeClr val="tx1"/>
                </a:solidFill>
                <a:cs typeface="Helvetica"/>
              </a:rPr>
              <a:t>the </a:t>
            </a:r>
            <a:r>
              <a:rPr lang="en-CA" sz="2000" dirty="0" smtClean="0">
                <a:solidFill>
                  <a:schemeClr val="tx1"/>
                </a:solidFill>
                <a:cs typeface="Helvetica"/>
              </a:rPr>
              <a:t>dominant competencies for sales and </a:t>
            </a:r>
            <a:r>
              <a:rPr lang="en-CA" sz="2000" dirty="0">
                <a:solidFill>
                  <a:schemeClr val="tx1"/>
                </a:solidFill>
                <a:cs typeface="Helvetica"/>
              </a:rPr>
              <a:t>areas </a:t>
            </a:r>
            <a:r>
              <a:rPr lang="en-CA" sz="2000" dirty="0" smtClean="0">
                <a:solidFill>
                  <a:schemeClr val="tx1"/>
                </a:solidFill>
                <a:cs typeface="Helvetica"/>
              </a:rPr>
              <a:t>of developmental need by: </a:t>
            </a:r>
            <a:endParaRPr lang="en-CA" sz="2000" dirty="0">
              <a:solidFill>
                <a:schemeClr val="tx1"/>
              </a:solidFill>
            </a:endParaRPr>
          </a:p>
          <a:p>
            <a:pPr lvl="2">
              <a:lnSpc>
                <a:spcPct val="110000"/>
              </a:lnSpc>
              <a:buSzPct val="60000"/>
              <a:buFont typeface="Arial" panose="020B0604020202020204" pitchFamily="34" charset="0"/>
              <a:buChar char="•"/>
              <a:defRPr/>
            </a:pPr>
            <a:r>
              <a:rPr lang="en-CA" sz="1600" dirty="0">
                <a:solidFill>
                  <a:schemeClr val="tx1"/>
                </a:solidFill>
              </a:rPr>
              <a:t>Type of behaviour</a:t>
            </a:r>
          </a:p>
          <a:p>
            <a:pPr lvl="2">
              <a:lnSpc>
                <a:spcPct val="110000"/>
              </a:lnSpc>
              <a:buSzPct val="60000"/>
              <a:buFont typeface="Arial" panose="020B0604020202020204" pitchFamily="34" charset="0"/>
              <a:buChar char="•"/>
              <a:defRPr/>
            </a:pPr>
            <a:r>
              <a:rPr lang="en-CA" sz="1600" dirty="0">
                <a:solidFill>
                  <a:schemeClr val="tx1"/>
                </a:solidFill>
              </a:rPr>
              <a:t>Type of representative</a:t>
            </a:r>
          </a:p>
          <a:p>
            <a:pPr lvl="2">
              <a:lnSpc>
                <a:spcPct val="110000"/>
              </a:lnSpc>
              <a:buSzPct val="60000"/>
              <a:buFont typeface="Arial" panose="020B0604020202020204" pitchFamily="34" charset="0"/>
              <a:buChar char="•"/>
              <a:defRPr/>
            </a:pPr>
            <a:r>
              <a:rPr lang="en-CA" sz="1600" dirty="0">
                <a:solidFill>
                  <a:schemeClr val="tx1"/>
                </a:solidFill>
              </a:rPr>
              <a:t>Global </a:t>
            </a:r>
            <a:r>
              <a:rPr lang="en-CA" sz="1600" dirty="0" smtClean="0">
                <a:solidFill>
                  <a:schemeClr val="tx1"/>
                </a:solidFill>
              </a:rPr>
              <a:t>style</a:t>
            </a:r>
          </a:p>
          <a:p>
            <a:pPr lvl="2">
              <a:lnSpc>
                <a:spcPct val="110000"/>
              </a:lnSpc>
              <a:buSzPct val="60000"/>
              <a:buFont typeface="Arial" panose="020B0604020202020204" pitchFamily="34" charset="0"/>
              <a:buChar char="•"/>
              <a:defRPr/>
            </a:pPr>
            <a:endParaRPr lang="en-CA" sz="1200" dirty="0">
              <a:solidFill>
                <a:schemeClr val="tx1"/>
              </a:solidFill>
            </a:endParaRPr>
          </a:p>
          <a:p>
            <a:pPr marL="479425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CA" sz="1600" dirty="0">
                <a:solidFill>
                  <a:schemeClr val="tx1"/>
                </a:solidFill>
              </a:rPr>
              <a:t> </a:t>
            </a:r>
            <a:r>
              <a:rPr lang="en-CA" sz="2000" dirty="0">
                <a:solidFill>
                  <a:schemeClr val="tx1"/>
                </a:solidFill>
                <a:cs typeface="Helvetica"/>
              </a:rPr>
              <a:t>Highlight specific </a:t>
            </a:r>
            <a:r>
              <a:rPr lang="en-CA" sz="2000" dirty="0" smtClean="0">
                <a:solidFill>
                  <a:schemeClr val="tx1"/>
                </a:solidFill>
                <a:cs typeface="Helvetica"/>
              </a:rPr>
              <a:t>competencies</a:t>
            </a:r>
            <a:r>
              <a:rPr lang="en-CA" sz="2000" dirty="0" smtClean="0">
                <a:solidFill>
                  <a:schemeClr val="tx1"/>
                </a:solidFill>
              </a:rPr>
              <a:t> along </a:t>
            </a:r>
            <a:r>
              <a:rPr lang="en-CA" sz="2000" dirty="0">
                <a:solidFill>
                  <a:schemeClr val="tx1"/>
                </a:solidFill>
              </a:rPr>
              <a:t>11 </a:t>
            </a:r>
            <a:r>
              <a:rPr lang="en-CA" sz="2000" dirty="0" smtClean="0">
                <a:solidFill>
                  <a:schemeClr val="tx1"/>
                </a:solidFill>
              </a:rPr>
              <a:t>sales related dimensions</a:t>
            </a:r>
          </a:p>
          <a:p>
            <a:pPr marL="536575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CA" sz="2000" dirty="0" smtClean="0">
              <a:solidFill>
                <a:schemeClr val="tx1"/>
              </a:solidFill>
            </a:endParaRPr>
          </a:p>
          <a:p>
            <a:pPr marL="536575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Identifies 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CA" altLang="fr-FR" sz="2000" dirty="0" smtClean="0">
                <a:solidFill>
                  <a:schemeClr val="tx1"/>
                </a:solidFill>
              </a:rPr>
              <a:t>       -Employee restructuring needs </a:t>
            </a:r>
            <a:endParaRPr lang="en-CA" altLang="fr-FR" sz="2000" dirty="0">
              <a:solidFill>
                <a:schemeClr val="tx1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CA" altLang="fr-FR" sz="2000" dirty="0">
                <a:solidFill>
                  <a:schemeClr val="tx1"/>
                </a:solidFill>
              </a:rPr>
              <a:t> </a:t>
            </a:r>
            <a:r>
              <a:rPr lang="en-CA" altLang="fr-FR" sz="2000" dirty="0" smtClean="0">
                <a:solidFill>
                  <a:schemeClr val="tx1"/>
                </a:solidFill>
              </a:rPr>
              <a:t>      -Where </a:t>
            </a:r>
            <a:r>
              <a:rPr lang="en-CA" altLang="fr-FR" sz="2000" dirty="0">
                <a:solidFill>
                  <a:schemeClr val="tx1"/>
                </a:solidFill>
              </a:rPr>
              <a:t>an individual is at </a:t>
            </a:r>
            <a:r>
              <a:rPr lang="en-CA" altLang="fr-FR" sz="2000" dirty="0" smtClean="0">
                <a:solidFill>
                  <a:schemeClr val="tx1"/>
                </a:solidFill>
              </a:rPr>
              <a:t>his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CA" altLang="fr-FR" sz="2000" dirty="0">
                <a:solidFill>
                  <a:schemeClr val="tx1"/>
                </a:solidFill>
              </a:rPr>
              <a:t> </a:t>
            </a:r>
            <a:r>
              <a:rPr lang="en-CA" altLang="fr-FR" sz="2000" dirty="0" smtClean="0">
                <a:solidFill>
                  <a:schemeClr val="tx1"/>
                </a:solidFill>
              </a:rPr>
              <a:t>        / her </a:t>
            </a:r>
            <a:r>
              <a:rPr lang="en-CA" altLang="fr-FR" sz="2000" dirty="0">
                <a:solidFill>
                  <a:schemeClr val="tx1"/>
                </a:solidFill>
              </a:rPr>
              <a:t>best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CA" altLang="fr-FR" sz="2000" dirty="0" smtClean="0">
                <a:solidFill>
                  <a:schemeClr val="tx1"/>
                </a:solidFill>
              </a:rPr>
              <a:t>       -Sales professional’s capacity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CA" altLang="fr-FR" sz="2000" dirty="0">
                <a:solidFill>
                  <a:schemeClr val="tx1"/>
                </a:solidFill>
              </a:rPr>
              <a:t> </a:t>
            </a:r>
            <a:r>
              <a:rPr lang="en-CA" altLang="fr-FR" sz="2000" dirty="0" smtClean="0">
                <a:solidFill>
                  <a:schemeClr val="tx1"/>
                </a:solidFill>
              </a:rPr>
              <a:t>       to </a:t>
            </a:r>
            <a:r>
              <a:rPr lang="en-CA" altLang="fr-FR" sz="2000" dirty="0">
                <a:solidFill>
                  <a:schemeClr val="tx1"/>
                </a:solidFill>
              </a:rPr>
              <a:t>close a sale, etc…</a:t>
            </a:r>
          </a:p>
          <a:p>
            <a:pPr marL="263525" indent="0">
              <a:spcBef>
                <a:spcPts val="0"/>
              </a:spcBef>
              <a:buNone/>
              <a:defRPr/>
            </a:pPr>
            <a:endParaRPr lang="en-CA" sz="2000" dirty="0" smtClean="0">
              <a:solidFill>
                <a:srgbClr val="7F7F7F"/>
              </a:solidFill>
              <a:latin typeface="Helvetic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657600" cy="4876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143000"/>
            <a:ext cx="3733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7480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9067800" cy="6858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Automatic Report and Interview Guide Generation 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143000"/>
            <a:ext cx="3657600" cy="914400"/>
          </a:xfrm>
        </p:spPr>
        <p:txBody>
          <a:bodyPr/>
          <a:lstStyle/>
          <a:p>
            <a:r>
              <a:rPr lang="en-US" sz="2200" dirty="0" smtClean="0"/>
              <a:t>Reports highlight strengths and areas for improvement</a:t>
            </a:r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2438400"/>
            <a:ext cx="3657600" cy="36576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371600"/>
            <a:ext cx="3657600" cy="639762"/>
          </a:xfrm>
        </p:spPr>
        <p:txBody>
          <a:bodyPr/>
          <a:lstStyle/>
          <a:p>
            <a:endParaRPr lang="en-US" sz="2200" dirty="0" smtClean="0"/>
          </a:p>
          <a:p>
            <a:r>
              <a:rPr lang="en-US" sz="2200" dirty="0" smtClean="0"/>
              <a:t>Interview guides tailored to positon and test responses</a:t>
            </a:r>
            <a:endParaRPr lang="en-US" sz="2200" dirty="0"/>
          </a:p>
        </p:txBody>
      </p:sp>
      <p:pic>
        <p:nvPicPr>
          <p:cNvPr id="7" name="Picture 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209800"/>
            <a:ext cx="3657600" cy="388620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8" name="Content Placeholder 7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09800"/>
            <a:ext cx="3657600" cy="388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6393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6781800" cy="685800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This product/service is contained in the HR Specialty Products &amp; Services Catalogue™ </a:t>
            </a:r>
          </a:p>
          <a:p>
            <a:r>
              <a:rPr lang="en-US" dirty="0" smtClean="0"/>
              <a:t>Operational </a:t>
            </a:r>
            <a:r>
              <a:rPr lang="en-US" dirty="0"/>
              <a:t>level details about this particular service provider can be obtained in conference with the vendor</a:t>
            </a:r>
          </a:p>
          <a:p>
            <a:r>
              <a:rPr lang="en-US" dirty="0" smtClean="0"/>
              <a:t>The </a:t>
            </a:r>
            <a:r>
              <a:rPr lang="en-US" dirty="0"/>
              <a:t>HR Mining &amp;Distribution Co. is an independent and contracted representative of the vendor</a:t>
            </a:r>
          </a:p>
          <a:p>
            <a:r>
              <a:rPr lang="en-US" dirty="0" smtClean="0"/>
              <a:t>Upon </a:t>
            </a:r>
            <a:r>
              <a:rPr lang="en-US" dirty="0"/>
              <a:t>your request, we will arrange for an introduction that can range from a simple, quick conference call to a services overview / system demo  </a:t>
            </a:r>
          </a:p>
          <a:p>
            <a:r>
              <a:rPr lang="en-US" dirty="0" smtClean="0"/>
              <a:t>Tom </a:t>
            </a:r>
            <a:r>
              <a:rPr lang="en-US" dirty="0"/>
              <a:t>Ference 219-662-0201 (Chicagoland area) or tference@hrmdco.com </a:t>
            </a:r>
          </a:p>
          <a:p>
            <a:r>
              <a:rPr lang="en-US" smtClean="0"/>
              <a:t>Thank </a:t>
            </a:r>
            <a:r>
              <a:rPr lang="en-US" dirty="0"/>
              <a:t>you for your potential interest in this fresh thinking </a:t>
            </a:r>
          </a:p>
        </p:txBody>
      </p:sp>
    </p:spTree>
    <p:extLst>
      <p:ext uri="{BB962C8B-B14F-4D97-AF65-F5344CB8AC3E}">
        <p14:creationId xmlns:p14="http://schemas.microsoft.com/office/powerpoint/2010/main" val="36386053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214</TotalTime>
  <Words>423</Words>
  <Application>Microsoft Office PowerPoint</Application>
  <PresentationFormat>On-screen Show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NewsPrint</vt:lpstr>
      <vt:lpstr>1_NewsPrint</vt:lpstr>
      <vt:lpstr>     Specialized Psychometric Test for Sales Professionals that Measures Personality Traits against Sales Professional  Norms</vt:lpstr>
      <vt:lpstr>Specialized Psychometric Test for Sales Professionals</vt:lpstr>
      <vt:lpstr> Base Profile of Personality Dimensions vs. Norms </vt:lpstr>
      <vt:lpstr>     Personality Profile Applied to Sales</vt:lpstr>
      <vt:lpstr>Automatic Report and Interview Guide Generation </vt:lpstr>
      <vt:lpstr>Next Steps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36</cp:revision>
  <dcterms:created xsi:type="dcterms:W3CDTF">2012-11-30T16:11:04Z</dcterms:created>
  <dcterms:modified xsi:type="dcterms:W3CDTF">2014-12-12T19:23:16Z</dcterms:modified>
</cp:coreProperties>
</file>