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57" r:id="rId4"/>
    <p:sldId id="265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8835-FDA5-47BF-B8FE-AE484A5BFE9C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8065-6595-410E-9F5C-AA4800E07733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40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42F9-4102-4145-BF0B-3686C02AC820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FCB94-D446-4F5E-B04B-A32098E099C0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77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CE8C-C97B-4EAE-AE9C-B1EC4EB3965A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040E-3748-4319-9E9D-199BED1E421C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90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CC47-39A0-421C-8CCD-23E830CBE057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AA52-CB29-4CA3-B287-C0CF83B00885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1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8C1A-1A1B-4286-84F1-0ECBCA52B96C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C348-FD9D-41AD-9439-2A2B1B4E4304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33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5499-F02D-4170-AB06-1D117EFAD0C7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C3C7-1492-4612-9933-9C97588C742E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66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8573-3C7A-4AB2-82DA-AA48845D922F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B9BA-F5ED-4E19-9BF7-DAE8489CD945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92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8B8A-905D-4B48-98B7-EBECB6F383CD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4A1E-F97A-450F-AEED-A5DD7EA924AE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6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490A-D0DC-47EF-AFEA-C2D5E0FEE9CE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D70A-4C67-4FC7-B57F-B3660A0BC892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09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7B5E-DF83-4532-8B7D-7340B15CD59F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04FB-CCEE-44B2-A645-AA3A5211039F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05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594D-6455-44C1-B38D-AE04AB286AD5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</a:rPr>
              <a:pPr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294F-7E31-440E-BC1A-9BF6D4E92343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81D1BD5-0569-4412-8851-16BD8A3E784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19A47A5-79F3-4FA3-A21B-BCDC54BFE0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A089B6-096C-4EF3-BFDC-947DA281FB42}" type="datetimeFigureOut">
              <a:rPr lang="en-US">
                <a:solidFill>
                  <a:srgbClr val="303030">
                    <a:lumMod val="90000"/>
                    <a:lumOff val="10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4/2/2014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303030">
                  <a:lumMod val="90000"/>
                  <a:lumOff val="1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5381E0-FE15-49F2-BB49-EACC64DC28E5}" type="slidenum">
              <a:rPr lang="en-US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3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990850"/>
          </a:xfrm>
        </p:spPr>
        <p:txBody>
          <a:bodyPr/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b="1" dirty="0">
                <a:solidFill>
                  <a:schemeClr val="bg1"/>
                </a:solidFill>
              </a:rPr>
              <a:t>Business Transformation Driven by Human Capital, Technology Capital and Financial Capital Suite of Metrics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</a:t>
            </a:r>
            <a:r>
              <a:rPr lang="en-US" sz="5100" dirty="0" smtClean="0">
                <a:solidFill>
                  <a:schemeClr val="tx1"/>
                </a:solidFill>
              </a:rPr>
              <a:t>Specialty Products &amp; Services Catalogue Executive </a:t>
            </a:r>
            <a:r>
              <a:rPr lang="en-US" sz="5100" dirty="0">
                <a:solidFill>
                  <a:schemeClr val="tx1"/>
                </a:solidFill>
              </a:rPr>
              <a:t>Summary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6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Business Transformation Driven by Human, Technology and Physical Capital Suite of Metrics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/>
              <a:t>Corporate </a:t>
            </a:r>
            <a:r>
              <a:rPr lang="en-US" sz="8800" dirty="0" smtClean="0"/>
              <a:t>financial statements </a:t>
            </a:r>
            <a:r>
              <a:rPr lang="en-US" sz="8800" dirty="0" smtClean="0"/>
              <a:t>do </a:t>
            </a:r>
            <a:r>
              <a:rPr lang="en-US" sz="8800" dirty="0" smtClean="0"/>
              <a:t>not isolate  effects of investments in </a:t>
            </a:r>
            <a:r>
              <a:rPr lang="en-US" sz="8800" b="1" dirty="0">
                <a:solidFill>
                  <a:schemeClr val="tx1"/>
                </a:solidFill>
              </a:rPr>
              <a:t>H</a:t>
            </a:r>
            <a:r>
              <a:rPr lang="en-US" sz="8800" dirty="0" smtClean="0"/>
              <a:t>uman </a:t>
            </a:r>
            <a:r>
              <a:rPr lang="en-US" sz="8800" dirty="0" smtClean="0"/>
              <a:t>Capital, </a:t>
            </a:r>
            <a:r>
              <a:rPr lang="en-US" sz="8800" b="1" dirty="0" smtClean="0">
                <a:solidFill>
                  <a:schemeClr val="tx1"/>
                </a:solidFill>
              </a:rPr>
              <a:t>T</a:t>
            </a:r>
            <a:r>
              <a:rPr lang="en-US" sz="8800" dirty="0" smtClean="0"/>
              <a:t>echnology Capital and </a:t>
            </a:r>
            <a:r>
              <a:rPr lang="en-US" sz="8800" b="1" dirty="0" smtClean="0">
                <a:solidFill>
                  <a:schemeClr val="tx1"/>
                </a:solidFill>
              </a:rPr>
              <a:t>P</a:t>
            </a:r>
            <a:r>
              <a:rPr lang="en-US" sz="8800" dirty="0" smtClean="0"/>
              <a:t>hysical Capital </a:t>
            </a:r>
            <a:r>
              <a:rPr lang="en-US" sz="8800" dirty="0"/>
              <a:t> </a:t>
            </a:r>
            <a:r>
              <a:rPr lang="en-US" sz="8800" dirty="0" smtClean="0"/>
              <a:t>so that managing these assets in classical business finance terms is not taking place                                                                                                                                                                                   </a:t>
            </a:r>
            <a:r>
              <a:rPr lang="en-US" sz="8800" b="1" dirty="0" smtClean="0"/>
              <a:t>                                                                                                                                                                       </a:t>
            </a:r>
            <a:endParaRPr lang="en-US" sz="8800" b="1" dirty="0" smtClean="0"/>
          </a:p>
          <a:p>
            <a:r>
              <a:rPr lang="en-US" sz="8800" dirty="0" smtClean="0"/>
              <a:t>This </a:t>
            </a:r>
            <a:r>
              <a:rPr lang="en-US" sz="8800" dirty="0" smtClean="0"/>
              <a:t>consultancy </a:t>
            </a:r>
            <a:r>
              <a:rPr lang="en-US" sz="8800" dirty="0"/>
              <a:t>has developed proprietary methodologies based on Wharton School principles to determine the value of </a:t>
            </a:r>
            <a:r>
              <a:rPr lang="en-US" sz="8800" dirty="0" smtClean="0"/>
              <a:t>each of the 3 sources Capital Investment and </a:t>
            </a:r>
            <a:r>
              <a:rPr lang="en-US" sz="8800" dirty="0"/>
              <a:t>thus </a:t>
            </a:r>
            <a:r>
              <a:rPr lang="en-US" sz="8800" dirty="0" smtClean="0"/>
              <a:t>each </a:t>
            </a:r>
            <a:r>
              <a:rPr lang="en-US" sz="8800" dirty="0"/>
              <a:t>ROI. </a:t>
            </a:r>
            <a:endParaRPr lang="en-US" sz="8800" dirty="0" smtClean="0"/>
          </a:p>
          <a:p>
            <a:r>
              <a:rPr lang="en-US" sz="8800" dirty="0" smtClean="0"/>
              <a:t>Dashboards </a:t>
            </a:r>
            <a:r>
              <a:rPr lang="en-US" sz="8800" dirty="0"/>
              <a:t>can be created for each Business Unit for</a:t>
            </a:r>
            <a:r>
              <a:rPr lang="en-US" sz="8800" dirty="0" smtClean="0"/>
              <a:t>: </a:t>
            </a:r>
            <a:endParaRPr lang="en-US" sz="8800" dirty="0" smtClean="0"/>
          </a:p>
          <a:p>
            <a:pPr marL="0" indent="0">
              <a:buNone/>
            </a:pPr>
            <a:r>
              <a:rPr lang="en-US" sz="8800" dirty="0" smtClean="0"/>
              <a:t>    ~Market </a:t>
            </a:r>
            <a:r>
              <a:rPr lang="en-US" sz="8800" dirty="0" smtClean="0"/>
              <a:t>Positioning –what’s in the current business plan and what’s </a:t>
            </a:r>
            <a:endParaRPr lang="en-US" sz="8800" dirty="0" smtClean="0"/>
          </a:p>
          <a:p>
            <a:pPr marL="0" indent="0">
              <a:buNone/>
            </a:pPr>
            <a:r>
              <a:rPr lang="en-US" sz="8800" dirty="0"/>
              <a:t> </a:t>
            </a:r>
            <a:r>
              <a:rPr lang="en-US" sz="8800" dirty="0" smtClean="0"/>
              <a:t>     </a:t>
            </a:r>
            <a:r>
              <a:rPr lang="en-US" sz="8800" dirty="0" smtClean="0"/>
              <a:t>missing</a:t>
            </a:r>
            <a:endParaRPr lang="en-US" sz="8800" dirty="0" smtClean="0"/>
          </a:p>
          <a:p>
            <a:pPr marL="0" indent="0">
              <a:buNone/>
            </a:pPr>
            <a:r>
              <a:rPr lang="en-US" sz="8800" dirty="0" smtClean="0"/>
              <a:t>     ~Capabilities </a:t>
            </a:r>
            <a:r>
              <a:rPr lang="en-US" sz="8800" dirty="0" smtClean="0"/>
              <a:t>Architecture – Classifying &amp;</a:t>
            </a:r>
            <a:r>
              <a:rPr lang="en-US" sz="8800" dirty="0"/>
              <a:t> </a:t>
            </a:r>
            <a:r>
              <a:rPr lang="en-US" sz="8800" dirty="0" smtClean="0"/>
              <a:t>aligning capabilities of </a:t>
            </a:r>
            <a:endParaRPr lang="en-US" sz="8800" dirty="0" smtClean="0"/>
          </a:p>
          <a:p>
            <a:pPr marL="0" indent="0">
              <a:buNone/>
            </a:pPr>
            <a:r>
              <a:rPr lang="en-US" sz="8800" dirty="0"/>
              <a:t> </a:t>
            </a:r>
            <a:r>
              <a:rPr lang="en-US" sz="8800" dirty="0" smtClean="0"/>
              <a:t>      </a:t>
            </a:r>
            <a:r>
              <a:rPr lang="en-US" sz="8800" dirty="0" smtClean="0"/>
              <a:t>current </a:t>
            </a:r>
            <a:r>
              <a:rPr lang="en-US" sz="8800" dirty="0" smtClean="0"/>
              <a:t>operations and ability to manage each asset class </a:t>
            </a:r>
          </a:p>
          <a:p>
            <a:pPr marL="0" indent="0">
              <a:buNone/>
            </a:pPr>
            <a:r>
              <a:rPr lang="en-US" sz="8800" dirty="0" smtClean="0"/>
              <a:t>     ~Assets Portfolios - Current </a:t>
            </a:r>
            <a:r>
              <a:rPr lang="en-US" sz="8800" dirty="0" smtClean="0"/>
              <a:t>capabilities vs. current investment </a:t>
            </a:r>
            <a:endParaRPr lang="en-US" sz="8800" dirty="0" smtClean="0"/>
          </a:p>
          <a:p>
            <a:pPr marL="0" indent="0">
              <a:buNone/>
            </a:pPr>
            <a:r>
              <a:rPr lang="en-US" sz="8800" dirty="0"/>
              <a:t> </a:t>
            </a:r>
            <a:r>
              <a:rPr lang="en-US" sz="8800" dirty="0" smtClean="0"/>
              <a:t>      </a:t>
            </a:r>
            <a:r>
              <a:rPr lang="en-US" sz="8800" dirty="0" smtClean="0"/>
              <a:t>levels </a:t>
            </a:r>
            <a:r>
              <a:rPr lang="en-US" sz="8800" dirty="0" smtClean="0"/>
              <a:t>and what levels of investment are need in HT&amp;P for desired </a:t>
            </a:r>
            <a:endParaRPr lang="en-US" sz="8800" dirty="0" smtClean="0"/>
          </a:p>
          <a:p>
            <a:pPr marL="0" indent="0">
              <a:buNone/>
            </a:pPr>
            <a:r>
              <a:rPr lang="en-US" sz="8800" dirty="0"/>
              <a:t> </a:t>
            </a:r>
            <a:r>
              <a:rPr lang="en-US" sz="8800" dirty="0" smtClean="0"/>
              <a:t>      </a:t>
            </a:r>
            <a:r>
              <a:rPr lang="en-US" sz="8800" dirty="0" smtClean="0"/>
              <a:t>capabilities </a:t>
            </a:r>
            <a:endParaRPr lang="en-US" sz="8800" dirty="0"/>
          </a:p>
          <a:p>
            <a:pPr marL="0" indent="0">
              <a:buNone/>
            </a:pPr>
            <a:r>
              <a:rPr lang="en-US" b="1" dirty="0" smtClean="0"/>
              <a:t>                                                                                                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0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Capital Realignment to Create New Market Space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356673" y="1327640"/>
            <a:ext cx="1901125" cy="1600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 Capital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56674" y="2987797"/>
            <a:ext cx="1901126" cy="1600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 </a:t>
            </a:r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63610" y="4598058"/>
            <a:ext cx="1894189" cy="159528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Capital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8549" y="3216397"/>
            <a:ext cx="1219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Products &amp; Services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95059" y="1327640"/>
            <a:ext cx="1112520" cy="1981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3044949"/>
            <a:ext cx="1127760" cy="3148399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87440" y="3962400"/>
            <a:ext cx="1127760" cy="1447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394338" y="1614964"/>
            <a:ext cx="1537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Revised </a:t>
            </a:r>
          </a:p>
          <a:p>
            <a:r>
              <a:rPr lang="en-US" dirty="0" smtClean="0"/>
              <a:t>Organizational</a:t>
            </a:r>
          </a:p>
          <a:p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01677" y="4157484"/>
            <a:ext cx="899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5423711"/>
            <a:ext cx="1341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Market</a:t>
            </a:r>
          </a:p>
          <a:p>
            <a:r>
              <a:rPr lang="en-US" dirty="0" smtClean="0"/>
              <a:t>Space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8" idx="3"/>
          </p:cNvCxnSpPr>
          <p:nvPr/>
        </p:nvCxnSpPr>
        <p:spPr>
          <a:xfrm flipV="1">
            <a:off x="2067749" y="1954811"/>
            <a:ext cx="1299274" cy="1833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6" idx="2"/>
          </p:cNvCxnSpPr>
          <p:nvPr/>
        </p:nvCxnSpPr>
        <p:spPr>
          <a:xfrm>
            <a:off x="2067749" y="3787897"/>
            <a:ext cx="1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3"/>
            <a:endCxn id="7" idx="2"/>
          </p:cNvCxnSpPr>
          <p:nvPr/>
        </p:nvCxnSpPr>
        <p:spPr>
          <a:xfrm>
            <a:off x="2067749" y="3787897"/>
            <a:ext cx="1295861" cy="1607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109274" y="2127740"/>
            <a:ext cx="10629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208218" y="1954811"/>
            <a:ext cx="1165859" cy="1596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109274" y="2047968"/>
            <a:ext cx="1085785" cy="336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rved Left Arrow 60"/>
          <p:cNvSpPr/>
          <p:nvPr/>
        </p:nvSpPr>
        <p:spPr>
          <a:xfrm>
            <a:off x="7315200" y="2819399"/>
            <a:ext cx="1264920" cy="2319397"/>
          </a:xfrm>
          <a:prstGeom prst="curved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21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product/service is contained in the HR Specialty Products &amp; Services Catalogue™ </a:t>
            </a:r>
          </a:p>
          <a:p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384693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168</TotalTime>
  <Words>285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NewsPrint</vt:lpstr>
      <vt:lpstr>1_NewsPrint</vt:lpstr>
      <vt:lpstr>     Business Transformation Driven by Human Capital, Technology Capital and Financial Capital Suite of Metrics </vt:lpstr>
      <vt:lpstr>  Business Transformation Driven by Human, Technology and Physical Capital Suite of Metrics</vt:lpstr>
      <vt:lpstr>Capital Realignment to Create New Market Space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Transformation Driven by Human Capital, Technology Capital and Financial Capital Suite of Metrics</dc:title>
  <dc:creator>Owner</dc:creator>
  <cp:lastModifiedBy>Owner</cp:lastModifiedBy>
  <cp:revision>21</cp:revision>
  <dcterms:created xsi:type="dcterms:W3CDTF">2012-02-11T17:33:16Z</dcterms:created>
  <dcterms:modified xsi:type="dcterms:W3CDTF">2014-04-02T23:56:45Z</dcterms:modified>
</cp:coreProperties>
</file>