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62" r:id="rId3"/>
    <p:sldId id="257" r:id="rId4"/>
    <p:sldId id="260" r:id="rId5"/>
    <p:sldId id="259" r:id="rId6"/>
    <p:sldId id="261"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28" autoAdjust="0"/>
  </p:normalViewPr>
  <p:slideViewPr>
    <p:cSldViewPr>
      <p:cViewPr>
        <p:scale>
          <a:sx n="71" d="100"/>
          <a:sy n="71" d="100"/>
        </p:scale>
        <p:origin x="-113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EA2ED6-241B-4D3E-BF18-849FE27BC128}" type="datetimeFigureOut">
              <a:rPr lang="en-US" smtClean="0"/>
              <a:pPr/>
              <a:t>12/26/2013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2B980-FA0B-4E78-A081-B5F4DCCEB84B}"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EA2ED6-241B-4D3E-BF18-849FE27BC128}" type="datetimeFigureOut">
              <a:rPr lang="en-US" smtClean="0"/>
              <a:pPr/>
              <a:t>12/26/2013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2B980-FA0B-4E78-A081-B5F4DCCEB8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EA2ED6-241B-4D3E-BF18-849FE27BC128}" type="datetimeFigureOut">
              <a:rPr lang="en-US" smtClean="0"/>
              <a:pPr/>
              <a:t>12/26/2013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2B980-FA0B-4E78-A081-B5F4DCCEB84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777875"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5" name="Rectangle 4"/>
          <p:cNvSpPr/>
          <p:nvPr/>
        </p:nvSpPr>
        <p:spPr>
          <a:xfrm>
            <a:off x="777875" y="6172200"/>
            <a:ext cx="7543800" cy="26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0B158835-FDA5-47BF-B8FE-AE484A5BFE9C}" type="datetimeFigureOut">
              <a:rPr lang="en-US">
                <a:solidFill>
                  <a:srgbClr val="303030">
                    <a:lumMod val="90000"/>
                    <a:lumOff val="10000"/>
                  </a:srgbClr>
                </a:solidFill>
              </a:rPr>
              <a:pPr>
                <a:defRPr/>
              </a:pPr>
              <a:t>12/26/2013</a:t>
            </a:fld>
            <a:endParaRPr lang="en-US">
              <a:solidFill>
                <a:srgbClr val="303030">
                  <a:lumMod val="90000"/>
                  <a:lumOff val="10000"/>
                </a:srgbClr>
              </a:solidFill>
            </a:endParaRPr>
          </a:p>
        </p:txBody>
      </p:sp>
      <p:sp>
        <p:nvSpPr>
          <p:cNvPr id="7" name="Footer Placeholder 4"/>
          <p:cNvSpPr>
            <a:spLocks noGrp="1"/>
          </p:cNvSpPr>
          <p:nvPr>
            <p:ph type="ftr" sz="quarter" idx="11"/>
          </p:nvPr>
        </p:nvSpPr>
        <p:spPr/>
        <p:txBody>
          <a:bodyPr/>
          <a:lstStyle>
            <a:lvl1pPr>
              <a:defRPr/>
            </a:lvl1pPr>
          </a:lstStyle>
          <a:p>
            <a:pPr>
              <a:defRPr/>
            </a:pPr>
            <a:endParaRPr lang="en-US">
              <a:solidFill>
                <a:srgbClr val="303030">
                  <a:lumMod val="90000"/>
                  <a:lumOff val="10000"/>
                </a:srgbClr>
              </a:solidFill>
            </a:endParaRPr>
          </a:p>
        </p:txBody>
      </p:sp>
      <p:sp>
        <p:nvSpPr>
          <p:cNvPr id="8" name="Slide Number Placeholder 5"/>
          <p:cNvSpPr>
            <a:spLocks noGrp="1"/>
          </p:cNvSpPr>
          <p:nvPr>
            <p:ph type="sldNum" sz="quarter" idx="12"/>
          </p:nvPr>
        </p:nvSpPr>
        <p:spPr/>
        <p:txBody>
          <a:bodyPr/>
          <a:lstStyle>
            <a:lvl1pPr>
              <a:defRPr/>
            </a:lvl1pPr>
          </a:lstStyle>
          <a:p>
            <a:pPr>
              <a:defRPr/>
            </a:pPr>
            <a:fld id="{34FA8065-6595-410E-9F5C-AA4800E07733}" type="slidenum">
              <a:rPr lang="en-US">
                <a:solidFill>
                  <a:prstClr val="black">
                    <a:lumMod val="85000"/>
                    <a:lumOff val="15000"/>
                  </a:prstClr>
                </a:solidFill>
              </a:rPr>
              <a:pPr>
                <a:defRPr/>
              </a:pPr>
              <a:t>‹#›</a:t>
            </a:fld>
            <a:endParaRPr lang="en-US">
              <a:solidFill>
                <a:prstClr val="black">
                  <a:lumMod val="85000"/>
                  <a:lumOff val="15000"/>
                </a:prstClr>
              </a:solidFill>
            </a:endParaRPr>
          </a:p>
        </p:txBody>
      </p:sp>
    </p:spTree>
    <p:extLst>
      <p:ext uri="{BB962C8B-B14F-4D97-AF65-F5344CB8AC3E}">
        <p14:creationId xmlns:p14="http://schemas.microsoft.com/office/powerpoint/2010/main" val="28042111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CB042F9-4102-4145-BF0B-3686C02AC820}" type="datetimeFigureOut">
              <a:rPr lang="en-US">
                <a:solidFill>
                  <a:srgbClr val="303030">
                    <a:lumMod val="90000"/>
                    <a:lumOff val="10000"/>
                  </a:srgbClr>
                </a:solidFill>
              </a:rPr>
              <a:pPr>
                <a:defRPr/>
              </a:pPr>
              <a:t>12/26/2013</a:t>
            </a:fld>
            <a:endParaRPr lang="en-US">
              <a:solidFill>
                <a:srgbClr val="303030">
                  <a:lumMod val="90000"/>
                  <a:lumOff val="1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303030">
                  <a:lumMod val="90000"/>
                  <a:lumOff val="10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102FCB94-D446-4F5E-B04B-A32098E099C0}" type="slidenum">
              <a:rPr lang="en-US">
                <a:solidFill>
                  <a:prstClr val="black">
                    <a:lumMod val="85000"/>
                    <a:lumOff val="15000"/>
                  </a:prstClr>
                </a:solidFill>
              </a:rPr>
              <a:pPr>
                <a:defRPr/>
              </a:pPr>
              <a:t>‹#›</a:t>
            </a:fld>
            <a:endParaRPr lang="en-US">
              <a:solidFill>
                <a:prstClr val="black">
                  <a:lumMod val="85000"/>
                  <a:lumOff val="15000"/>
                </a:prstClr>
              </a:solidFill>
            </a:endParaRPr>
          </a:p>
        </p:txBody>
      </p:sp>
    </p:spTree>
    <p:extLst>
      <p:ext uri="{BB962C8B-B14F-4D97-AF65-F5344CB8AC3E}">
        <p14:creationId xmlns:p14="http://schemas.microsoft.com/office/powerpoint/2010/main" val="35133394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777875"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5" name="Rectangle 4"/>
          <p:cNvSpPr/>
          <p:nvPr/>
        </p:nvSpPr>
        <p:spPr>
          <a:xfrm>
            <a:off x="777875" y="6172200"/>
            <a:ext cx="7543800" cy="26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2" name="Title 1"/>
          <p:cNvSpPr>
            <a:spLocks noGrp="1"/>
          </p:cNvSpPr>
          <p:nvPr>
            <p:ph type="title"/>
          </p:nvPr>
        </p:nvSpPr>
        <p:spPr>
          <a:xfrm>
            <a:off x="762000" y="3276600"/>
            <a:ext cx="7543800" cy="1676400"/>
          </a:xfrm>
        </p:spPr>
        <p:txBody>
          <a:bodyPr/>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89ACCE8C-C97B-4EAE-AE9C-B1EC4EB3965A}" type="datetimeFigureOut">
              <a:rPr lang="en-US">
                <a:solidFill>
                  <a:srgbClr val="303030">
                    <a:lumMod val="90000"/>
                    <a:lumOff val="10000"/>
                  </a:srgbClr>
                </a:solidFill>
              </a:rPr>
              <a:pPr>
                <a:defRPr/>
              </a:pPr>
              <a:t>12/26/2013</a:t>
            </a:fld>
            <a:endParaRPr lang="en-US">
              <a:solidFill>
                <a:srgbClr val="303030">
                  <a:lumMod val="90000"/>
                  <a:lumOff val="10000"/>
                </a:srgbClr>
              </a:solidFill>
            </a:endParaRPr>
          </a:p>
        </p:txBody>
      </p:sp>
      <p:sp>
        <p:nvSpPr>
          <p:cNvPr id="7" name="Footer Placeholder 4"/>
          <p:cNvSpPr>
            <a:spLocks noGrp="1"/>
          </p:cNvSpPr>
          <p:nvPr>
            <p:ph type="ftr" sz="quarter" idx="11"/>
          </p:nvPr>
        </p:nvSpPr>
        <p:spPr/>
        <p:txBody>
          <a:bodyPr/>
          <a:lstStyle>
            <a:lvl1pPr>
              <a:defRPr/>
            </a:lvl1pPr>
          </a:lstStyle>
          <a:p>
            <a:pPr>
              <a:defRPr/>
            </a:pPr>
            <a:endParaRPr lang="en-US">
              <a:solidFill>
                <a:srgbClr val="303030">
                  <a:lumMod val="90000"/>
                  <a:lumOff val="10000"/>
                </a:srgbClr>
              </a:solidFill>
            </a:endParaRPr>
          </a:p>
        </p:txBody>
      </p:sp>
      <p:sp>
        <p:nvSpPr>
          <p:cNvPr id="8" name="Slide Number Placeholder 5"/>
          <p:cNvSpPr>
            <a:spLocks noGrp="1"/>
          </p:cNvSpPr>
          <p:nvPr>
            <p:ph type="sldNum" sz="quarter" idx="12"/>
          </p:nvPr>
        </p:nvSpPr>
        <p:spPr/>
        <p:txBody>
          <a:bodyPr/>
          <a:lstStyle>
            <a:lvl1pPr>
              <a:defRPr/>
            </a:lvl1pPr>
          </a:lstStyle>
          <a:p>
            <a:pPr>
              <a:defRPr/>
            </a:pPr>
            <a:fld id="{4C20040E-3748-4319-9E9D-199BED1E421C}" type="slidenum">
              <a:rPr lang="en-US">
                <a:solidFill>
                  <a:prstClr val="black">
                    <a:lumMod val="85000"/>
                    <a:lumOff val="15000"/>
                  </a:prstClr>
                </a:solidFill>
              </a:rPr>
              <a:pPr>
                <a:defRPr/>
              </a:pPr>
              <a:t>‹#›</a:t>
            </a:fld>
            <a:endParaRPr lang="en-US">
              <a:solidFill>
                <a:prstClr val="black">
                  <a:lumMod val="85000"/>
                  <a:lumOff val="15000"/>
                </a:prstClr>
              </a:solidFill>
            </a:endParaRPr>
          </a:p>
        </p:txBody>
      </p:sp>
    </p:spTree>
    <p:extLst>
      <p:ext uri="{BB962C8B-B14F-4D97-AF65-F5344CB8AC3E}">
        <p14:creationId xmlns:p14="http://schemas.microsoft.com/office/powerpoint/2010/main" val="366527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19DCC47-39A0-421C-8CCD-23E830CBE057}" type="datetimeFigureOut">
              <a:rPr lang="en-US">
                <a:solidFill>
                  <a:srgbClr val="303030">
                    <a:lumMod val="90000"/>
                    <a:lumOff val="10000"/>
                  </a:srgbClr>
                </a:solidFill>
              </a:rPr>
              <a:pPr>
                <a:defRPr/>
              </a:pPr>
              <a:t>12/26/2013</a:t>
            </a:fld>
            <a:endParaRPr lang="en-US">
              <a:solidFill>
                <a:srgbClr val="303030">
                  <a:lumMod val="90000"/>
                  <a:lumOff val="10000"/>
                </a:srgb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303030">
                  <a:lumMod val="90000"/>
                  <a:lumOff val="10000"/>
                </a:srgbClr>
              </a:solidFill>
            </a:endParaRPr>
          </a:p>
        </p:txBody>
      </p:sp>
      <p:sp>
        <p:nvSpPr>
          <p:cNvPr id="7" name="Slide Number Placeholder 5"/>
          <p:cNvSpPr>
            <a:spLocks noGrp="1"/>
          </p:cNvSpPr>
          <p:nvPr>
            <p:ph type="sldNum" sz="quarter" idx="12"/>
          </p:nvPr>
        </p:nvSpPr>
        <p:spPr/>
        <p:txBody>
          <a:bodyPr/>
          <a:lstStyle>
            <a:lvl1pPr>
              <a:defRPr/>
            </a:lvl1pPr>
          </a:lstStyle>
          <a:p>
            <a:pPr>
              <a:defRPr/>
            </a:pPr>
            <a:fld id="{D5F2AA52-CB29-4CA3-B287-C0CF83B00885}" type="slidenum">
              <a:rPr lang="en-US">
                <a:solidFill>
                  <a:prstClr val="black">
                    <a:lumMod val="85000"/>
                    <a:lumOff val="15000"/>
                  </a:prstClr>
                </a:solidFill>
              </a:rPr>
              <a:pPr>
                <a:defRPr/>
              </a:pPr>
              <a:t>‹#›</a:t>
            </a:fld>
            <a:endParaRPr lang="en-US">
              <a:solidFill>
                <a:prstClr val="black">
                  <a:lumMod val="85000"/>
                  <a:lumOff val="15000"/>
                </a:prstClr>
              </a:solidFill>
            </a:endParaRPr>
          </a:p>
        </p:txBody>
      </p:sp>
    </p:spTree>
    <p:extLst>
      <p:ext uri="{BB962C8B-B14F-4D97-AF65-F5344CB8AC3E}">
        <p14:creationId xmlns:p14="http://schemas.microsoft.com/office/powerpoint/2010/main" val="27274031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758825" y="1249363"/>
            <a:ext cx="36576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645025" y="1249363"/>
            <a:ext cx="3657600" cy="1587"/>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6"/>
          <p:cNvSpPr>
            <a:spLocks noGrp="1"/>
          </p:cNvSpPr>
          <p:nvPr>
            <p:ph type="dt" sz="half" idx="10"/>
          </p:nvPr>
        </p:nvSpPr>
        <p:spPr/>
        <p:txBody>
          <a:bodyPr/>
          <a:lstStyle>
            <a:lvl1pPr>
              <a:defRPr/>
            </a:lvl1pPr>
          </a:lstStyle>
          <a:p>
            <a:pPr>
              <a:defRPr/>
            </a:pPr>
            <a:fld id="{78AE8C1A-1A1B-4286-84F1-0ECBCA52B96C}" type="datetimeFigureOut">
              <a:rPr lang="en-US">
                <a:solidFill>
                  <a:srgbClr val="303030">
                    <a:lumMod val="90000"/>
                    <a:lumOff val="10000"/>
                  </a:srgbClr>
                </a:solidFill>
              </a:rPr>
              <a:pPr>
                <a:defRPr/>
              </a:pPr>
              <a:t>12/26/2013</a:t>
            </a:fld>
            <a:endParaRPr lang="en-US">
              <a:solidFill>
                <a:srgbClr val="303030">
                  <a:lumMod val="90000"/>
                  <a:lumOff val="10000"/>
                </a:srgbClr>
              </a:solidFill>
            </a:endParaRPr>
          </a:p>
        </p:txBody>
      </p:sp>
      <p:sp>
        <p:nvSpPr>
          <p:cNvPr id="10" name="Footer Placeholder 7"/>
          <p:cNvSpPr>
            <a:spLocks noGrp="1"/>
          </p:cNvSpPr>
          <p:nvPr>
            <p:ph type="ftr" sz="quarter" idx="11"/>
          </p:nvPr>
        </p:nvSpPr>
        <p:spPr/>
        <p:txBody>
          <a:bodyPr/>
          <a:lstStyle>
            <a:lvl1pPr>
              <a:defRPr/>
            </a:lvl1pPr>
          </a:lstStyle>
          <a:p>
            <a:pPr>
              <a:defRPr/>
            </a:pPr>
            <a:endParaRPr lang="en-US">
              <a:solidFill>
                <a:srgbClr val="303030">
                  <a:lumMod val="90000"/>
                  <a:lumOff val="10000"/>
                </a:srgbClr>
              </a:solidFill>
            </a:endParaRPr>
          </a:p>
        </p:txBody>
      </p:sp>
      <p:sp>
        <p:nvSpPr>
          <p:cNvPr id="11" name="Slide Number Placeholder 8"/>
          <p:cNvSpPr>
            <a:spLocks noGrp="1"/>
          </p:cNvSpPr>
          <p:nvPr>
            <p:ph type="sldNum" sz="quarter" idx="12"/>
          </p:nvPr>
        </p:nvSpPr>
        <p:spPr/>
        <p:txBody>
          <a:bodyPr/>
          <a:lstStyle>
            <a:lvl1pPr>
              <a:defRPr/>
            </a:lvl1pPr>
          </a:lstStyle>
          <a:p>
            <a:pPr>
              <a:defRPr/>
            </a:pPr>
            <a:fld id="{26A0C348-FD9D-41AD-9439-2A2B1B4E4304}" type="slidenum">
              <a:rPr lang="en-US">
                <a:solidFill>
                  <a:prstClr val="black">
                    <a:lumMod val="85000"/>
                    <a:lumOff val="15000"/>
                  </a:prstClr>
                </a:solidFill>
              </a:rPr>
              <a:pPr>
                <a:defRPr/>
              </a:pPr>
              <a:t>‹#›</a:t>
            </a:fld>
            <a:endParaRPr lang="en-US">
              <a:solidFill>
                <a:prstClr val="black">
                  <a:lumMod val="85000"/>
                  <a:lumOff val="15000"/>
                </a:prstClr>
              </a:solidFill>
            </a:endParaRPr>
          </a:p>
        </p:txBody>
      </p:sp>
    </p:spTree>
    <p:extLst>
      <p:ext uri="{BB962C8B-B14F-4D97-AF65-F5344CB8AC3E}">
        <p14:creationId xmlns:p14="http://schemas.microsoft.com/office/powerpoint/2010/main" val="41250677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69175499-F02D-4170-AB06-1D117EFAD0C7}" type="datetimeFigureOut">
              <a:rPr lang="en-US">
                <a:solidFill>
                  <a:srgbClr val="303030">
                    <a:lumMod val="90000"/>
                    <a:lumOff val="10000"/>
                  </a:srgbClr>
                </a:solidFill>
              </a:rPr>
              <a:pPr>
                <a:defRPr/>
              </a:pPr>
              <a:t>12/26/2013</a:t>
            </a:fld>
            <a:endParaRPr lang="en-US">
              <a:solidFill>
                <a:srgbClr val="303030">
                  <a:lumMod val="90000"/>
                  <a:lumOff val="10000"/>
                </a:srgb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srgbClr val="303030">
                  <a:lumMod val="90000"/>
                  <a:lumOff val="10000"/>
                </a:srgbClr>
              </a:solidFill>
            </a:endParaRPr>
          </a:p>
        </p:txBody>
      </p:sp>
      <p:sp>
        <p:nvSpPr>
          <p:cNvPr id="5" name="Slide Number Placeholder 5"/>
          <p:cNvSpPr>
            <a:spLocks noGrp="1"/>
          </p:cNvSpPr>
          <p:nvPr>
            <p:ph type="sldNum" sz="quarter" idx="12"/>
          </p:nvPr>
        </p:nvSpPr>
        <p:spPr/>
        <p:txBody>
          <a:bodyPr/>
          <a:lstStyle>
            <a:lvl1pPr>
              <a:defRPr/>
            </a:lvl1pPr>
          </a:lstStyle>
          <a:p>
            <a:pPr>
              <a:defRPr/>
            </a:pPr>
            <a:fld id="{0B2FC3C7-1492-4612-9933-9C97588C742E}" type="slidenum">
              <a:rPr lang="en-US">
                <a:solidFill>
                  <a:prstClr val="black">
                    <a:lumMod val="85000"/>
                    <a:lumOff val="15000"/>
                  </a:prstClr>
                </a:solidFill>
              </a:rPr>
              <a:pPr>
                <a:defRPr/>
              </a:pPr>
              <a:t>‹#›</a:t>
            </a:fld>
            <a:endParaRPr lang="en-US">
              <a:solidFill>
                <a:prstClr val="black">
                  <a:lumMod val="85000"/>
                  <a:lumOff val="15000"/>
                </a:prstClr>
              </a:solidFill>
            </a:endParaRPr>
          </a:p>
        </p:txBody>
      </p:sp>
    </p:spTree>
    <p:extLst>
      <p:ext uri="{BB962C8B-B14F-4D97-AF65-F5344CB8AC3E}">
        <p14:creationId xmlns:p14="http://schemas.microsoft.com/office/powerpoint/2010/main" val="15183004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0548573-3C7A-4AB2-82DA-AA48845D922F}" type="datetimeFigureOut">
              <a:rPr lang="en-US">
                <a:solidFill>
                  <a:srgbClr val="303030">
                    <a:lumMod val="90000"/>
                    <a:lumOff val="10000"/>
                  </a:srgbClr>
                </a:solidFill>
              </a:rPr>
              <a:pPr>
                <a:defRPr/>
              </a:pPr>
              <a:t>12/26/2013</a:t>
            </a:fld>
            <a:endParaRPr lang="en-US">
              <a:solidFill>
                <a:srgbClr val="303030">
                  <a:lumMod val="90000"/>
                  <a:lumOff val="10000"/>
                </a:srgb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srgbClr val="303030">
                  <a:lumMod val="90000"/>
                  <a:lumOff val="10000"/>
                </a:srgbClr>
              </a:solidFill>
            </a:endParaRPr>
          </a:p>
        </p:txBody>
      </p:sp>
      <p:sp>
        <p:nvSpPr>
          <p:cNvPr id="4" name="Slide Number Placeholder 5"/>
          <p:cNvSpPr>
            <a:spLocks noGrp="1"/>
          </p:cNvSpPr>
          <p:nvPr>
            <p:ph type="sldNum" sz="quarter" idx="12"/>
          </p:nvPr>
        </p:nvSpPr>
        <p:spPr/>
        <p:txBody>
          <a:bodyPr/>
          <a:lstStyle>
            <a:lvl1pPr>
              <a:defRPr/>
            </a:lvl1pPr>
          </a:lstStyle>
          <a:p>
            <a:pPr>
              <a:defRPr/>
            </a:pPr>
            <a:fld id="{3BF6B9BA-F5ED-4E19-9BF7-DAE8489CD945}" type="slidenum">
              <a:rPr lang="en-US">
                <a:solidFill>
                  <a:prstClr val="black">
                    <a:lumMod val="85000"/>
                    <a:lumOff val="15000"/>
                  </a:prstClr>
                </a:solidFill>
              </a:rPr>
              <a:pPr>
                <a:defRPr/>
              </a:pPr>
              <a:t>‹#›</a:t>
            </a:fld>
            <a:endParaRPr lang="en-US">
              <a:solidFill>
                <a:prstClr val="black">
                  <a:lumMod val="85000"/>
                  <a:lumOff val="15000"/>
                </a:prstClr>
              </a:solidFill>
            </a:endParaRPr>
          </a:p>
        </p:txBody>
      </p:sp>
    </p:spTree>
    <p:extLst>
      <p:ext uri="{BB962C8B-B14F-4D97-AF65-F5344CB8AC3E}">
        <p14:creationId xmlns:p14="http://schemas.microsoft.com/office/powerpoint/2010/main" val="3651090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677194" y="2515394"/>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62000" y="4572000"/>
            <a:ext cx="6784848" cy="1600200"/>
          </a:xfrm>
        </p:spPr>
        <p:txBody>
          <a:bodyPr>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A4308B8A-905D-4B48-98B7-EBECB6F383CD}" type="datetimeFigureOut">
              <a:rPr lang="en-US">
                <a:solidFill>
                  <a:srgbClr val="303030">
                    <a:lumMod val="90000"/>
                    <a:lumOff val="10000"/>
                  </a:srgbClr>
                </a:solidFill>
              </a:rPr>
              <a:pPr>
                <a:defRPr/>
              </a:pPr>
              <a:t>12/26/2013</a:t>
            </a:fld>
            <a:endParaRPr lang="en-US">
              <a:solidFill>
                <a:srgbClr val="303030">
                  <a:lumMod val="90000"/>
                  <a:lumOff val="10000"/>
                </a:srgbClr>
              </a:solidFill>
            </a:endParaRPr>
          </a:p>
        </p:txBody>
      </p:sp>
      <p:sp>
        <p:nvSpPr>
          <p:cNvPr id="7" name="Footer Placeholder 5"/>
          <p:cNvSpPr>
            <a:spLocks noGrp="1"/>
          </p:cNvSpPr>
          <p:nvPr>
            <p:ph type="ftr" sz="quarter" idx="11"/>
          </p:nvPr>
        </p:nvSpPr>
        <p:spPr/>
        <p:txBody>
          <a:bodyPr/>
          <a:lstStyle>
            <a:lvl1pPr>
              <a:defRPr/>
            </a:lvl1pPr>
          </a:lstStyle>
          <a:p>
            <a:pPr>
              <a:defRPr/>
            </a:pPr>
            <a:endParaRPr lang="en-US">
              <a:solidFill>
                <a:srgbClr val="303030">
                  <a:lumMod val="90000"/>
                  <a:lumOff val="10000"/>
                </a:srgbClr>
              </a:solidFill>
            </a:endParaRPr>
          </a:p>
        </p:txBody>
      </p:sp>
      <p:sp>
        <p:nvSpPr>
          <p:cNvPr id="8" name="Slide Number Placeholder 6"/>
          <p:cNvSpPr>
            <a:spLocks noGrp="1"/>
          </p:cNvSpPr>
          <p:nvPr>
            <p:ph type="sldNum" sz="quarter" idx="12"/>
          </p:nvPr>
        </p:nvSpPr>
        <p:spPr/>
        <p:txBody>
          <a:bodyPr/>
          <a:lstStyle>
            <a:lvl1pPr>
              <a:defRPr/>
            </a:lvl1pPr>
          </a:lstStyle>
          <a:p>
            <a:pPr>
              <a:defRPr/>
            </a:pPr>
            <a:fld id="{D49B4A1E-F97A-450F-AEED-A5DD7EA924AE}" type="slidenum">
              <a:rPr lang="en-US">
                <a:solidFill>
                  <a:prstClr val="black">
                    <a:lumMod val="85000"/>
                    <a:lumOff val="15000"/>
                  </a:prstClr>
                </a:solidFill>
              </a:rPr>
              <a:pPr>
                <a:defRPr/>
              </a:pPr>
              <a:t>‹#›</a:t>
            </a:fld>
            <a:endParaRPr lang="en-US">
              <a:solidFill>
                <a:prstClr val="black">
                  <a:lumMod val="85000"/>
                  <a:lumOff val="15000"/>
                </a:prstClr>
              </a:solidFill>
            </a:endParaRPr>
          </a:p>
        </p:txBody>
      </p:sp>
    </p:spTree>
    <p:extLst>
      <p:ext uri="{BB962C8B-B14F-4D97-AF65-F5344CB8AC3E}">
        <p14:creationId xmlns:p14="http://schemas.microsoft.com/office/powerpoint/2010/main" val="4070987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EA2ED6-241B-4D3E-BF18-849FE27BC128}" type="datetimeFigureOut">
              <a:rPr lang="en-US" smtClean="0"/>
              <a:pPr/>
              <a:t>12/26/2013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2B980-FA0B-4E78-A081-B5F4DCCEB84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850392" y="3505200"/>
            <a:ext cx="7391400" cy="804862"/>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9EB490A-D0DC-47EF-AFEA-C2D5E0FEE9CE}" type="datetimeFigureOut">
              <a:rPr lang="en-US">
                <a:solidFill>
                  <a:srgbClr val="303030">
                    <a:lumMod val="90000"/>
                    <a:lumOff val="10000"/>
                  </a:srgbClr>
                </a:solidFill>
              </a:rPr>
              <a:pPr>
                <a:defRPr/>
              </a:pPr>
              <a:t>12/26/2013</a:t>
            </a:fld>
            <a:endParaRPr lang="en-US">
              <a:solidFill>
                <a:srgbClr val="303030">
                  <a:lumMod val="90000"/>
                  <a:lumOff val="10000"/>
                </a:srgb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303030">
                  <a:lumMod val="90000"/>
                  <a:lumOff val="10000"/>
                </a:srgbClr>
              </a:solidFill>
            </a:endParaRPr>
          </a:p>
        </p:txBody>
      </p:sp>
      <p:sp>
        <p:nvSpPr>
          <p:cNvPr id="7" name="Slide Number Placeholder 5"/>
          <p:cNvSpPr>
            <a:spLocks noGrp="1"/>
          </p:cNvSpPr>
          <p:nvPr>
            <p:ph type="sldNum" sz="quarter" idx="12"/>
          </p:nvPr>
        </p:nvSpPr>
        <p:spPr/>
        <p:txBody>
          <a:bodyPr/>
          <a:lstStyle>
            <a:lvl1pPr>
              <a:defRPr/>
            </a:lvl1pPr>
          </a:lstStyle>
          <a:p>
            <a:pPr>
              <a:defRPr/>
            </a:pPr>
            <a:fld id="{4F19D70A-4C67-4FC7-B57F-B3660A0BC892}" type="slidenum">
              <a:rPr lang="en-US">
                <a:solidFill>
                  <a:prstClr val="black">
                    <a:lumMod val="85000"/>
                    <a:lumOff val="15000"/>
                  </a:prstClr>
                </a:solidFill>
              </a:rPr>
              <a:pPr>
                <a:defRPr/>
              </a:pPr>
              <a:t>‹#›</a:t>
            </a:fld>
            <a:endParaRPr lang="en-US">
              <a:solidFill>
                <a:prstClr val="black">
                  <a:lumMod val="85000"/>
                  <a:lumOff val="15000"/>
                </a:prstClr>
              </a:solidFill>
            </a:endParaRPr>
          </a:p>
        </p:txBody>
      </p:sp>
    </p:spTree>
    <p:extLst>
      <p:ext uri="{BB962C8B-B14F-4D97-AF65-F5344CB8AC3E}">
        <p14:creationId xmlns:p14="http://schemas.microsoft.com/office/powerpoint/2010/main" val="35642976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9CF7B5E-DF83-4532-8B7D-7340B15CD59F}" type="datetimeFigureOut">
              <a:rPr lang="en-US">
                <a:solidFill>
                  <a:srgbClr val="303030">
                    <a:lumMod val="90000"/>
                    <a:lumOff val="10000"/>
                  </a:srgbClr>
                </a:solidFill>
              </a:rPr>
              <a:pPr>
                <a:defRPr/>
              </a:pPr>
              <a:t>12/26/2013</a:t>
            </a:fld>
            <a:endParaRPr lang="en-US">
              <a:solidFill>
                <a:srgbClr val="303030">
                  <a:lumMod val="90000"/>
                  <a:lumOff val="1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303030">
                  <a:lumMod val="90000"/>
                  <a:lumOff val="10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A2E304FB-CCEE-44B2-A645-AA3A5211039F}" type="slidenum">
              <a:rPr lang="en-US">
                <a:solidFill>
                  <a:prstClr val="black">
                    <a:lumMod val="85000"/>
                    <a:lumOff val="15000"/>
                  </a:prstClr>
                </a:solidFill>
              </a:rPr>
              <a:pPr>
                <a:defRPr/>
              </a:pPr>
              <a:t>‹#›</a:t>
            </a:fld>
            <a:endParaRPr lang="en-US">
              <a:solidFill>
                <a:prstClr val="black">
                  <a:lumMod val="85000"/>
                  <a:lumOff val="15000"/>
                </a:prstClr>
              </a:solidFill>
            </a:endParaRPr>
          </a:p>
        </p:txBody>
      </p:sp>
    </p:spTree>
    <p:extLst>
      <p:ext uri="{BB962C8B-B14F-4D97-AF65-F5344CB8AC3E}">
        <p14:creationId xmlns:p14="http://schemas.microsoft.com/office/powerpoint/2010/main" val="36151582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A7C594D-6455-44C1-B38D-AE04AB286AD5}" type="datetimeFigureOut">
              <a:rPr lang="en-US">
                <a:solidFill>
                  <a:srgbClr val="303030">
                    <a:lumMod val="90000"/>
                    <a:lumOff val="10000"/>
                  </a:srgbClr>
                </a:solidFill>
              </a:rPr>
              <a:pPr>
                <a:defRPr/>
              </a:pPr>
              <a:t>12/26/2013</a:t>
            </a:fld>
            <a:endParaRPr lang="en-US">
              <a:solidFill>
                <a:srgbClr val="303030">
                  <a:lumMod val="90000"/>
                  <a:lumOff val="1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303030">
                  <a:lumMod val="90000"/>
                  <a:lumOff val="10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76A9294F-7E31-440E-BC1A-9BF6D4E92343}" type="slidenum">
              <a:rPr lang="en-US">
                <a:solidFill>
                  <a:prstClr val="black">
                    <a:lumMod val="85000"/>
                    <a:lumOff val="15000"/>
                  </a:prstClr>
                </a:solidFill>
              </a:rPr>
              <a:pPr>
                <a:defRPr/>
              </a:pPr>
              <a:t>‹#›</a:t>
            </a:fld>
            <a:endParaRPr lang="en-US">
              <a:solidFill>
                <a:prstClr val="black">
                  <a:lumMod val="85000"/>
                  <a:lumOff val="15000"/>
                </a:prstClr>
              </a:solidFill>
            </a:endParaRPr>
          </a:p>
        </p:txBody>
      </p:sp>
    </p:spTree>
    <p:extLst>
      <p:ext uri="{BB962C8B-B14F-4D97-AF65-F5344CB8AC3E}">
        <p14:creationId xmlns:p14="http://schemas.microsoft.com/office/powerpoint/2010/main" val="2942940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EA2ED6-241B-4D3E-BF18-849FE27BC128}" type="datetimeFigureOut">
              <a:rPr lang="en-US" smtClean="0"/>
              <a:pPr/>
              <a:t>12/26/2013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2B980-FA0B-4E78-A081-B5F4DCCEB84B}"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EA2ED6-241B-4D3E-BF18-849FE27BC128}" type="datetimeFigureOut">
              <a:rPr lang="en-US" smtClean="0"/>
              <a:pPr/>
              <a:t>12/26/2013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52B980-FA0B-4E78-A081-B5F4DCCEB84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EA2ED6-241B-4D3E-BF18-849FE27BC128}" type="datetimeFigureOut">
              <a:rPr lang="en-US" smtClean="0"/>
              <a:pPr/>
              <a:t>12/26/2013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52B980-FA0B-4E78-A081-B5F4DCCEB84B}"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EA2ED6-241B-4D3E-BF18-849FE27BC128}" type="datetimeFigureOut">
              <a:rPr lang="en-US" smtClean="0"/>
              <a:pPr/>
              <a:t>12/26/2013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52B980-FA0B-4E78-A081-B5F4DCCEB84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EA2ED6-241B-4D3E-BF18-849FE27BC128}" type="datetimeFigureOut">
              <a:rPr lang="en-US" smtClean="0"/>
              <a:pPr/>
              <a:t>12/26/2013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52B980-FA0B-4E78-A081-B5F4DCCEB8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EA2ED6-241B-4D3E-BF18-849FE27BC128}" type="datetimeFigureOut">
              <a:rPr lang="en-US" smtClean="0"/>
              <a:pPr/>
              <a:t>12/26/2013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52B980-FA0B-4E78-A081-B5F4DCCEB84B}" type="slidenum">
              <a:rPr lang="en-US" smtClean="0"/>
              <a:pPr/>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EA2ED6-241B-4D3E-BF18-849FE27BC128}" type="datetimeFigureOut">
              <a:rPr lang="en-US" smtClean="0"/>
              <a:pPr/>
              <a:t>12/26/2013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52B980-FA0B-4E78-A081-B5F4DCCEB84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8EEA2ED6-241B-4D3E-BF18-849FE27BC128}" type="datetimeFigureOut">
              <a:rPr lang="en-US" smtClean="0"/>
              <a:pPr/>
              <a:t>12/26/2013</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2352B980-FA0B-4E78-A081-B5F4DCCEB84B}" type="slidenum">
              <a:rPr lang="en-US" smtClean="0"/>
              <a:pPr/>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0" y="4572000"/>
            <a:ext cx="67818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762000" y="685800"/>
            <a:ext cx="75438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248400" y="6208713"/>
            <a:ext cx="2133600" cy="365125"/>
          </a:xfrm>
          <a:prstGeom prst="rect">
            <a:avLst/>
          </a:prstGeom>
        </p:spPr>
        <p:txBody>
          <a:bodyPr vert="horz" lIns="91440" tIns="45720" rIns="91440" bIns="45720" rtlCol="0" anchor="ctr"/>
          <a:lstStyle>
            <a:lvl1pPr algn="r">
              <a:defRPr sz="1200" b="1" smtClean="0">
                <a:solidFill>
                  <a:schemeClr val="tx2">
                    <a:lumMod val="90000"/>
                    <a:lumOff val="10000"/>
                  </a:schemeClr>
                </a:solidFill>
                <a:latin typeface="+mn-lt"/>
              </a:defRPr>
            </a:lvl1pPr>
          </a:lstStyle>
          <a:p>
            <a:pPr fontAlgn="base">
              <a:spcBef>
                <a:spcPct val="0"/>
              </a:spcBef>
              <a:spcAft>
                <a:spcPct val="0"/>
              </a:spcAft>
              <a:defRPr/>
            </a:pPr>
            <a:fld id="{48A089B6-096C-4EF3-BFDC-947DA281FB42}" type="datetimeFigureOut">
              <a:rPr lang="en-US">
                <a:solidFill>
                  <a:srgbClr val="303030">
                    <a:lumMod val="90000"/>
                    <a:lumOff val="10000"/>
                  </a:srgbClr>
                </a:solidFill>
                <a:cs typeface="Arial" charset="0"/>
              </a:rPr>
              <a:pPr fontAlgn="base">
                <a:spcBef>
                  <a:spcPct val="0"/>
                </a:spcBef>
                <a:spcAft>
                  <a:spcPct val="0"/>
                </a:spcAft>
                <a:defRPr/>
              </a:pPr>
              <a:t>12/26/2013</a:t>
            </a:fld>
            <a:endParaRPr lang="en-US">
              <a:solidFill>
                <a:srgbClr val="303030">
                  <a:lumMod val="90000"/>
                  <a:lumOff val="10000"/>
                </a:srgbClr>
              </a:solidFill>
              <a:cs typeface="Arial" charset="0"/>
            </a:endParaRPr>
          </a:p>
        </p:txBody>
      </p:sp>
      <p:sp>
        <p:nvSpPr>
          <p:cNvPr id="5" name="Footer Placeholder 4"/>
          <p:cNvSpPr>
            <a:spLocks noGrp="1"/>
          </p:cNvSpPr>
          <p:nvPr>
            <p:ph type="ftr" sz="quarter" idx="3"/>
          </p:nvPr>
        </p:nvSpPr>
        <p:spPr>
          <a:xfrm>
            <a:off x="762000" y="6208713"/>
            <a:ext cx="4873625"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pPr fontAlgn="base">
              <a:spcBef>
                <a:spcPct val="0"/>
              </a:spcBef>
              <a:spcAft>
                <a:spcPct val="0"/>
              </a:spcAft>
              <a:defRPr/>
            </a:pPr>
            <a:endParaRPr lang="en-US">
              <a:solidFill>
                <a:srgbClr val="303030">
                  <a:lumMod val="90000"/>
                  <a:lumOff val="10000"/>
                </a:srgbClr>
              </a:solidFill>
              <a:latin typeface="Arial" charset="0"/>
              <a:cs typeface="Arial" charset="0"/>
            </a:endParaRPr>
          </a:p>
        </p:txBody>
      </p:sp>
      <p:sp>
        <p:nvSpPr>
          <p:cNvPr id="6" name="Slide Number Placeholder 5"/>
          <p:cNvSpPr>
            <a:spLocks noGrp="1"/>
          </p:cNvSpPr>
          <p:nvPr>
            <p:ph type="sldNum" sz="quarter" idx="4"/>
          </p:nvPr>
        </p:nvSpPr>
        <p:spPr>
          <a:xfrm>
            <a:off x="7620000" y="5688013"/>
            <a:ext cx="762000" cy="365125"/>
          </a:xfrm>
          <a:prstGeom prst="rect">
            <a:avLst/>
          </a:prstGeom>
        </p:spPr>
        <p:txBody>
          <a:bodyPr vert="horz" lIns="91440" tIns="45720" rIns="91440" bIns="45720" rtlCol="0" anchor="ctr"/>
          <a:lstStyle>
            <a:lvl1pPr algn="r">
              <a:defRPr sz="2400" smtClean="0">
                <a:solidFill>
                  <a:schemeClr val="tx1">
                    <a:lumMod val="85000"/>
                    <a:lumOff val="15000"/>
                  </a:schemeClr>
                </a:solidFill>
                <a:latin typeface="+mj-lt"/>
              </a:defRPr>
            </a:lvl1pPr>
          </a:lstStyle>
          <a:p>
            <a:pPr fontAlgn="base">
              <a:spcBef>
                <a:spcPct val="0"/>
              </a:spcBef>
              <a:spcAft>
                <a:spcPct val="0"/>
              </a:spcAft>
              <a:defRPr/>
            </a:pPr>
            <a:fld id="{FE5381E0-FE15-49F2-BB49-EACC64DC28E5}" type="slidenum">
              <a:rPr lang="en-US">
                <a:solidFill>
                  <a:prstClr val="black">
                    <a:lumMod val="85000"/>
                    <a:lumOff val="15000"/>
                  </a:prstClr>
                </a:solidFill>
                <a:cs typeface="Arial" charset="0"/>
              </a:rPr>
              <a:pPr fontAlgn="base">
                <a:spcBef>
                  <a:spcPct val="0"/>
                </a:spcBef>
                <a:spcAft>
                  <a:spcPct val="0"/>
                </a:spcAft>
                <a:defRPr/>
              </a:pPr>
              <a:t>‹#›</a:t>
            </a:fld>
            <a:endParaRPr lang="en-US">
              <a:solidFill>
                <a:prstClr val="black">
                  <a:lumMod val="85000"/>
                  <a:lumOff val="15000"/>
                </a:prstClr>
              </a:solidFill>
              <a:cs typeface="Arial" charset="0"/>
            </a:endParaRPr>
          </a:p>
        </p:txBody>
      </p:sp>
      <p:sp>
        <p:nvSpPr>
          <p:cNvPr id="8" name="Rectangle 7"/>
          <p:cNvSpPr/>
          <p:nvPr/>
        </p:nvSpPr>
        <p:spPr>
          <a:xfrm>
            <a:off x="777875"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9" name="Rectangle 8"/>
          <p:cNvSpPr/>
          <p:nvPr/>
        </p:nvSpPr>
        <p:spPr>
          <a:xfrm>
            <a:off x="777875" y="6172200"/>
            <a:ext cx="7543800" cy="26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Tree>
    <p:extLst>
      <p:ext uri="{BB962C8B-B14F-4D97-AF65-F5344CB8AC3E}">
        <p14:creationId xmlns:p14="http://schemas.microsoft.com/office/powerpoint/2010/main" val="10513303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fontAlgn="base">
        <a:spcBef>
          <a:spcPct val="0"/>
        </a:spcBef>
        <a:spcAft>
          <a:spcPct val="0"/>
        </a:spcAft>
        <a:defRPr sz="5400" kern="1200">
          <a:solidFill>
            <a:srgbClr val="262626"/>
          </a:solidFill>
          <a:latin typeface="+mj-lt"/>
          <a:ea typeface="+mj-ea"/>
          <a:cs typeface="+mj-cs"/>
        </a:defRPr>
      </a:lvl1pPr>
      <a:lvl2pPr algn="l" rtl="0" fontAlgn="base">
        <a:spcBef>
          <a:spcPct val="0"/>
        </a:spcBef>
        <a:spcAft>
          <a:spcPct val="0"/>
        </a:spcAft>
        <a:defRPr sz="5400">
          <a:solidFill>
            <a:srgbClr val="262626"/>
          </a:solidFill>
          <a:latin typeface="Impact" pitchFamily="34" charset="0"/>
        </a:defRPr>
      </a:lvl2pPr>
      <a:lvl3pPr algn="l" rtl="0" fontAlgn="base">
        <a:spcBef>
          <a:spcPct val="0"/>
        </a:spcBef>
        <a:spcAft>
          <a:spcPct val="0"/>
        </a:spcAft>
        <a:defRPr sz="5400">
          <a:solidFill>
            <a:srgbClr val="262626"/>
          </a:solidFill>
          <a:latin typeface="Impact" pitchFamily="34" charset="0"/>
        </a:defRPr>
      </a:lvl3pPr>
      <a:lvl4pPr algn="l" rtl="0" fontAlgn="base">
        <a:spcBef>
          <a:spcPct val="0"/>
        </a:spcBef>
        <a:spcAft>
          <a:spcPct val="0"/>
        </a:spcAft>
        <a:defRPr sz="5400">
          <a:solidFill>
            <a:srgbClr val="262626"/>
          </a:solidFill>
          <a:latin typeface="Impact" pitchFamily="34" charset="0"/>
        </a:defRPr>
      </a:lvl4pPr>
      <a:lvl5pPr algn="l" rtl="0" fontAlgn="base">
        <a:spcBef>
          <a:spcPct val="0"/>
        </a:spcBef>
        <a:spcAft>
          <a:spcPct val="0"/>
        </a:spcAft>
        <a:defRPr sz="5400">
          <a:solidFill>
            <a:srgbClr val="262626"/>
          </a:solidFill>
          <a:latin typeface="Impact"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fontAlgn="base">
        <a:spcBef>
          <a:spcPct val="20000"/>
        </a:spcBef>
        <a:spcAft>
          <a:spcPct val="0"/>
        </a:spcAft>
        <a:buClr>
          <a:schemeClr val="accent1"/>
        </a:buClr>
        <a:buFont typeface="Arial" charset="0"/>
        <a:buChar char="•"/>
        <a:defRPr sz="2400" kern="1200">
          <a:solidFill>
            <a:schemeClr val="tx2"/>
          </a:solidFill>
          <a:latin typeface="+mn-lt"/>
          <a:ea typeface="+mn-ea"/>
          <a:cs typeface="+mn-cs"/>
        </a:defRPr>
      </a:lvl1pPr>
      <a:lvl2pPr marL="593725" indent="-273050" algn="l" rtl="0" fontAlgn="base">
        <a:spcBef>
          <a:spcPct val="20000"/>
        </a:spcBef>
        <a:spcAft>
          <a:spcPct val="0"/>
        </a:spcAft>
        <a:buClr>
          <a:schemeClr val="accent1"/>
        </a:buClr>
        <a:buFont typeface="Arial" charset="0"/>
        <a:buChar char="•"/>
        <a:defRPr sz="2200" kern="1200">
          <a:solidFill>
            <a:schemeClr val="tx2"/>
          </a:solidFill>
          <a:latin typeface="+mn-lt"/>
          <a:ea typeface="+mn-ea"/>
          <a:cs typeface="+mn-cs"/>
        </a:defRPr>
      </a:lvl2pPr>
      <a:lvl3pPr marL="868363" indent="-228600" algn="l" rtl="0" fontAlgn="base">
        <a:spcBef>
          <a:spcPct val="20000"/>
        </a:spcBef>
        <a:spcAft>
          <a:spcPct val="0"/>
        </a:spcAft>
        <a:buClr>
          <a:schemeClr val="accent1"/>
        </a:buClr>
        <a:buFont typeface="Arial" charset="0"/>
        <a:buChar char="•"/>
        <a:defRPr sz="2000" kern="1200">
          <a:solidFill>
            <a:schemeClr val="tx2"/>
          </a:solidFill>
          <a:latin typeface="+mn-lt"/>
          <a:ea typeface="+mn-ea"/>
          <a:cs typeface="+mn-cs"/>
        </a:defRPr>
      </a:lvl3pPr>
      <a:lvl4pPr marL="1143000" indent="-228600" algn="l" rtl="0" fontAlgn="base">
        <a:spcBef>
          <a:spcPct val="20000"/>
        </a:spcBef>
        <a:spcAft>
          <a:spcPct val="0"/>
        </a:spcAft>
        <a:buClr>
          <a:schemeClr val="accent1"/>
        </a:buClr>
        <a:buFont typeface="Arial" charset="0"/>
        <a:buChar char="•"/>
        <a:defRPr kern="1200">
          <a:solidFill>
            <a:schemeClr val="tx2"/>
          </a:solidFill>
          <a:latin typeface="+mn-lt"/>
          <a:ea typeface="+mn-ea"/>
          <a:cs typeface="+mn-cs"/>
        </a:defRPr>
      </a:lvl4pPr>
      <a:lvl5pPr marL="1371600" indent="-228600" algn="l" rtl="0" fontAlgn="base">
        <a:spcBef>
          <a:spcPct val="20000"/>
        </a:spcBef>
        <a:spcAft>
          <a:spcPct val="0"/>
        </a:spcAft>
        <a:buClr>
          <a:schemeClr val="accent1"/>
        </a:buClr>
        <a:buFont typeface="Arial" charset="0"/>
        <a:buChar char="•"/>
        <a:defRPr kern="120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hrmdco.com/" TargetMode="External"/><Relationship Id="rId2" Type="http://schemas.openxmlformats.org/officeDocument/2006/relationships/hyperlink" Target="mailto:tference@hrmdco.com"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685800" y="-685800"/>
            <a:ext cx="7772400" cy="3676650"/>
          </a:xfrm>
        </p:spPr>
        <p:txBody>
          <a:bodyPr/>
          <a:lstStyle/>
          <a:p>
            <a:pPr algn="ctr"/>
            <a:r>
              <a:rPr lang="en-US" sz="4800" b="1" dirty="0" smtClean="0"/>
              <a:t/>
            </a:r>
            <a:br>
              <a:rPr lang="en-US" sz="4800" b="1" dirty="0" smtClean="0"/>
            </a:br>
            <a:r>
              <a:rPr lang="en-US" sz="4800" b="1" dirty="0" smtClean="0"/>
              <a:t/>
            </a:r>
            <a:br>
              <a:rPr lang="en-US" sz="4800" b="1" dirty="0" smtClean="0"/>
            </a:br>
            <a:r>
              <a:rPr lang="en-US" sz="4800" b="1" dirty="0" smtClean="0"/>
              <a:t/>
            </a:r>
            <a:br>
              <a:rPr lang="en-US" sz="4800" b="1" dirty="0" smtClean="0"/>
            </a:br>
            <a:r>
              <a:rPr lang="en-US" sz="4800" b="1" smtClean="0"/>
              <a:t/>
            </a:r>
            <a:br>
              <a:rPr lang="en-US" sz="4800" b="1" smtClean="0"/>
            </a:br>
            <a:r>
              <a:rPr lang="en-US" sz="4800" dirty="0" smtClean="0"/>
              <a:t/>
            </a:r>
            <a:br>
              <a:rPr lang="en-US" sz="4800" dirty="0" smtClean="0"/>
            </a:br>
            <a:endParaRPr lang="en-US" sz="4800" dirty="0" smtClean="0"/>
          </a:p>
        </p:txBody>
      </p:sp>
      <p:sp>
        <p:nvSpPr>
          <p:cNvPr id="3" name="Subtitle 2"/>
          <p:cNvSpPr>
            <a:spLocks noGrp="1"/>
          </p:cNvSpPr>
          <p:nvPr>
            <p:ph type="subTitle" idx="1"/>
          </p:nvPr>
        </p:nvSpPr>
        <p:spPr>
          <a:xfrm>
            <a:off x="228600" y="3124200"/>
            <a:ext cx="8686800" cy="2971800"/>
          </a:xfrm>
        </p:spPr>
        <p:txBody>
          <a:bodyPr rtlCol="0">
            <a:normAutofit fontScale="47500" lnSpcReduction="20000"/>
          </a:bodyPr>
          <a:lstStyle/>
          <a:p>
            <a:pPr algn="ctr" fontAlgn="auto">
              <a:spcAft>
                <a:spcPts val="0"/>
              </a:spcAft>
              <a:buFont typeface="Arial" pitchFamily="34" charset="0"/>
              <a:buNone/>
              <a:defRPr/>
            </a:pPr>
            <a:r>
              <a:rPr lang="en-US" sz="5100" dirty="0">
                <a:solidFill>
                  <a:schemeClr val="tx1"/>
                </a:solidFill>
              </a:rPr>
              <a:t>HR </a:t>
            </a:r>
            <a:r>
              <a:rPr lang="en-US" sz="5100" dirty="0" smtClean="0">
                <a:solidFill>
                  <a:schemeClr val="tx1"/>
                </a:solidFill>
              </a:rPr>
              <a:t>Specialty Products &amp; Services Catalogue Executive </a:t>
            </a:r>
            <a:r>
              <a:rPr lang="en-US" sz="5100" dirty="0">
                <a:solidFill>
                  <a:schemeClr val="tx1"/>
                </a:solidFill>
              </a:rPr>
              <a:t>Summary</a:t>
            </a:r>
          </a:p>
          <a:p>
            <a:pPr algn="ctr" fontAlgn="auto">
              <a:spcAft>
                <a:spcPts val="0"/>
              </a:spcAft>
              <a:buFont typeface="Arial" pitchFamily="34" charset="0"/>
              <a:buNone/>
              <a:defRPr/>
            </a:pPr>
            <a:r>
              <a:rPr lang="en-US" sz="5100" dirty="0">
                <a:solidFill>
                  <a:schemeClr val="tx1"/>
                </a:solidFill>
              </a:rPr>
              <a:t>A No Frills Distillation of Vendor’s Marketing Collateral  </a:t>
            </a:r>
          </a:p>
          <a:p>
            <a:pPr algn="ctr" fontAlgn="auto">
              <a:spcAft>
                <a:spcPts val="0"/>
              </a:spcAft>
              <a:buFont typeface="Arial" pitchFamily="34" charset="0"/>
              <a:buNone/>
              <a:defRPr/>
            </a:pPr>
            <a:endParaRPr lang="en-US" dirty="0">
              <a:solidFill>
                <a:schemeClr val="tx1"/>
              </a:solidFill>
            </a:endParaRPr>
          </a:p>
          <a:p>
            <a:pPr algn="ctr" fontAlgn="auto">
              <a:spcAft>
                <a:spcPts val="0"/>
              </a:spcAft>
              <a:buFont typeface="Arial" pitchFamily="34" charset="0"/>
              <a:buNone/>
              <a:defRPr/>
            </a:pPr>
            <a:r>
              <a:rPr lang="en-US" b="1" dirty="0">
                <a:solidFill>
                  <a:schemeClr val="tx1"/>
                </a:solidFill>
              </a:rPr>
              <a:t>Thomas A Ference</a:t>
            </a:r>
            <a:endParaRPr lang="en-US" dirty="0">
              <a:solidFill>
                <a:schemeClr val="tx1"/>
              </a:solidFill>
            </a:endParaRPr>
          </a:p>
          <a:p>
            <a:pPr algn="ctr" fontAlgn="auto">
              <a:spcAft>
                <a:spcPts val="0"/>
              </a:spcAft>
              <a:buFont typeface="Arial" pitchFamily="34" charset="0"/>
              <a:buNone/>
              <a:defRPr/>
            </a:pPr>
            <a:r>
              <a:rPr lang="en-US" b="1" dirty="0">
                <a:solidFill>
                  <a:schemeClr val="tx1"/>
                </a:solidFill>
              </a:rPr>
              <a:t>President &amp; CEO</a:t>
            </a:r>
            <a:endParaRPr lang="en-US" dirty="0">
              <a:solidFill>
                <a:schemeClr val="tx1"/>
              </a:solidFill>
            </a:endParaRPr>
          </a:p>
          <a:p>
            <a:pPr algn="ctr" fontAlgn="auto">
              <a:spcAft>
                <a:spcPts val="0"/>
              </a:spcAft>
              <a:buFont typeface="Arial" pitchFamily="34" charset="0"/>
              <a:buNone/>
              <a:defRPr/>
            </a:pPr>
            <a:r>
              <a:rPr lang="en-US" b="1" dirty="0">
                <a:solidFill>
                  <a:schemeClr val="tx1"/>
                </a:solidFill>
              </a:rPr>
              <a:t>Human Resources Mining &amp; Distribution Co</a:t>
            </a:r>
            <a:endParaRPr lang="en-US" dirty="0">
              <a:solidFill>
                <a:schemeClr val="tx1"/>
              </a:solidFill>
            </a:endParaRPr>
          </a:p>
          <a:p>
            <a:pPr algn="ctr" fontAlgn="auto">
              <a:spcAft>
                <a:spcPts val="0"/>
              </a:spcAft>
              <a:buFont typeface="Arial" pitchFamily="34" charset="0"/>
              <a:buNone/>
              <a:defRPr/>
            </a:pPr>
            <a:r>
              <a:rPr lang="en-US" b="1" dirty="0">
                <a:solidFill>
                  <a:schemeClr val="tx1"/>
                </a:solidFill>
              </a:rPr>
              <a:t>Locating, Validating and Accelerating HR  Innovation </a:t>
            </a:r>
            <a:endParaRPr lang="en-US" dirty="0">
              <a:solidFill>
                <a:schemeClr val="tx1"/>
              </a:solidFill>
            </a:endParaRPr>
          </a:p>
          <a:p>
            <a:pPr algn="ctr" fontAlgn="auto">
              <a:spcAft>
                <a:spcPts val="0"/>
              </a:spcAft>
              <a:buFont typeface="Arial" pitchFamily="34" charset="0"/>
              <a:buNone/>
              <a:defRPr/>
            </a:pPr>
            <a:r>
              <a:rPr lang="en-US" dirty="0">
                <a:solidFill>
                  <a:schemeClr val="tx1"/>
                </a:solidFill>
              </a:rPr>
              <a:t> </a:t>
            </a:r>
          </a:p>
          <a:p>
            <a:pPr algn="ctr" fontAlgn="auto">
              <a:spcAft>
                <a:spcPts val="0"/>
              </a:spcAft>
              <a:buFont typeface="Arial" pitchFamily="34" charset="0"/>
              <a:buNone/>
              <a:defRPr/>
            </a:pPr>
            <a:r>
              <a:rPr lang="en-US" dirty="0">
                <a:solidFill>
                  <a:schemeClr val="tx1"/>
                </a:solidFill>
              </a:rPr>
              <a:t>Office: 219-662-0201</a:t>
            </a:r>
          </a:p>
          <a:p>
            <a:pPr algn="ctr" fontAlgn="auto">
              <a:spcAft>
                <a:spcPts val="0"/>
              </a:spcAft>
              <a:buFont typeface="Arial" pitchFamily="34" charset="0"/>
              <a:buNone/>
              <a:defRPr/>
            </a:pPr>
            <a:r>
              <a:rPr lang="en-US" dirty="0">
                <a:solidFill>
                  <a:schemeClr val="tx1"/>
                </a:solidFill>
              </a:rPr>
              <a:t>Cell: 630-240-2583</a:t>
            </a:r>
          </a:p>
          <a:p>
            <a:pPr algn="ctr" fontAlgn="auto">
              <a:spcAft>
                <a:spcPts val="0"/>
              </a:spcAft>
              <a:buFont typeface="Arial" pitchFamily="34" charset="0"/>
              <a:buNone/>
              <a:defRPr/>
            </a:pPr>
            <a:r>
              <a:rPr lang="en-US" dirty="0">
                <a:solidFill>
                  <a:schemeClr val="tx1"/>
                </a:solidFill>
              </a:rPr>
              <a:t>Fax: 219-661-0236</a:t>
            </a:r>
          </a:p>
          <a:p>
            <a:pPr algn="ctr" fontAlgn="auto">
              <a:spcAft>
                <a:spcPts val="0"/>
              </a:spcAft>
              <a:buFont typeface="Arial" pitchFamily="34" charset="0"/>
              <a:buNone/>
              <a:defRPr/>
            </a:pPr>
            <a:r>
              <a:rPr lang="en-US" dirty="0">
                <a:solidFill>
                  <a:schemeClr val="tx1"/>
                </a:solidFill>
              </a:rPr>
              <a:t>e-mail: </a:t>
            </a:r>
            <a:r>
              <a:rPr lang="en-US" u="sng" dirty="0">
                <a:solidFill>
                  <a:schemeClr val="tx1"/>
                </a:solidFill>
                <a:hlinkClick r:id="rId2"/>
              </a:rPr>
              <a:t>tference@hrmdco.com</a:t>
            </a:r>
            <a:endParaRPr lang="en-US" dirty="0">
              <a:solidFill>
                <a:schemeClr val="tx1"/>
              </a:solidFill>
            </a:endParaRPr>
          </a:p>
          <a:p>
            <a:pPr algn="ctr" fontAlgn="auto">
              <a:spcAft>
                <a:spcPts val="0"/>
              </a:spcAft>
              <a:buFont typeface="Arial" pitchFamily="34" charset="0"/>
              <a:buNone/>
              <a:defRPr/>
            </a:pPr>
            <a:r>
              <a:rPr lang="en-US" dirty="0">
                <a:solidFill>
                  <a:schemeClr val="tx1"/>
                </a:solidFill>
              </a:rPr>
              <a:t>Website: </a:t>
            </a:r>
            <a:r>
              <a:rPr lang="en-US" u="sng" dirty="0">
                <a:solidFill>
                  <a:schemeClr val="tx1"/>
                </a:solidFill>
                <a:hlinkClick r:id="rId3"/>
              </a:rPr>
              <a:t>www.hrmdco.com</a:t>
            </a:r>
            <a:endParaRPr lang="en-US" dirty="0">
              <a:solidFill>
                <a:schemeClr val="tx1"/>
              </a:solidFill>
            </a:endParaRPr>
          </a:p>
          <a:p>
            <a:pPr algn="ctr" fontAlgn="auto">
              <a:spcAft>
                <a:spcPts val="0"/>
              </a:spcAft>
              <a:buFont typeface="Arial" pitchFamily="34" charset="0"/>
              <a:buNone/>
              <a:defRPr/>
            </a:pPr>
            <a:endParaRPr lang="en-US" dirty="0"/>
          </a:p>
        </p:txBody>
      </p:sp>
      <p:sp>
        <p:nvSpPr>
          <p:cNvPr id="2" name="Rectangle 1"/>
          <p:cNvSpPr/>
          <p:nvPr/>
        </p:nvSpPr>
        <p:spPr>
          <a:xfrm>
            <a:off x="762000" y="76200"/>
            <a:ext cx="7391400" cy="1938992"/>
          </a:xfrm>
          <a:prstGeom prst="rect">
            <a:avLst/>
          </a:prstGeom>
        </p:spPr>
        <p:txBody>
          <a:bodyPr wrap="square">
            <a:spAutoFit/>
          </a:bodyPr>
          <a:lstStyle/>
          <a:p>
            <a:pPr algn="ctr"/>
            <a:r>
              <a:rPr lang="en-US" sz="4000" dirty="0">
                <a:solidFill>
                  <a:schemeClr val="bg1"/>
                </a:solidFill>
                <a:latin typeface="Impact"/>
              </a:rPr>
              <a:t>Actuarially Derived Cafeteria Plan to Further Increase Both Employee Pay and Employer  Earnings </a:t>
            </a:r>
            <a:endParaRPr lang="en-US" sz="2400" dirty="0">
              <a:solidFill>
                <a:schemeClr val="bg1"/>
              </a:solidFill>
            </a:endParaRPr>
          </a:p>
        </p:txBody>
      </p:sp>
    </p:spTree>
    <p:extLst>
      <p:ext uri="{BB962C8B-B14F-4D97-AF65-F5344CB8AC3E}">
        <p14:creationId xmlns:p14="http://schemas.microsoft.com/office/powerpoint/2010/main" val="2889122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47" y="0"/>
            <a:ext cx="9144000" cy="1341438"/>
          </a:xfrm>
        </p:spPr>
        <p:txBody>
          <a:bodyPr>
            <a:noAutofit/>
          </a:bodyPr>
          <a:lstStyle/>
          <a:p>
            <a:pPr algn="ctr"/>
            <a:r>
              <a:rPr lang="en-US" sz="3200" dirty="0"/>
              <a:t>Actuarially Derived Cafeteria Plan to Further Increase Both Employee Pay and Employer  Earnings </a:t>
            </a:r>
          </a:p>
        </p:txBody>
      </p:sp>
      <p:sp>
        <p:nvSpPr>
          <p:cNvPr id="3" name="Content Placeholder 2"/>
          <p:cNvSpPr>
            <a:spLocks noGrp="1"/>
          </p:cNvSpPr>
          <p:nvPr>
            <p:ph idx="1"/>
          </p:nvPr>
        </p:nvSpPr>
        <p:spPr>
          <a:xfrm>
            <a:off x="381000" y="1447800"/>
            <a:ext cx="8229600" cy="5105400"/>
          </a:xfrm>
        </p:spPr>
        <p:txBody>
          <a:bodyPr>
            <a:normAutofit fontScale="92500" lnSpcReduction="20000"/>
          </a:bodyPr>
          <a:lstStyle/>
          <a:p>
            <a:r>
              <a:rPr lang="en-US" sz="2400" dirty="0" smtClean="0"/>
              <a:t>IRC Sections 105 and 213 allow for an actuarially-estimated or “defined benefit” to be used as the basis for the employees pre-tax contributions to an IRC Section 125 Cafeteria Plan</a:t>
            </a:r>
            <a:r>
              <a:rPr lang="en-US" sz="2400" dirty="0"/>
              <a:t> </a:t>
            </a:r>
            <a:r>
              <a:rPr lang="en-US" sz="2400" dirty="0" smtClean="0"/>
              <a:t>but these provisions have not heretofore been used</a:t>
            </a:r>
          </a:p>
          <a:p>
            <a:r>
              <a:rPr lang="en-US" sz="2400" dirty="0" smtClean="0"/>
              <a:t>This </a:t>
            </a:r>
            <a:r>
              <a:rPr lang="en-US" sz="2400" dirty="0"/>
              <a:t>IRS scrutinized and attorney-sanctioned next generation flex plan </a:t>
            </a:r>
            <a:r>
              <a:rPr lang="en-US" sz="2400" dirty="0" smtClean="0"/>
              <a:t>uses </a:t>
            </a:r>
            <a:r>
              <a:rPr lang="en-US" sz="2400" dirty="0"/>
              <a:t>actuarial estimates as the basis for the employee pre-tax contributions </a:t>
            </a:r>
            <a:r>
              <a:rPr lang="en-US" sz="2400" dirty="0" smtClean="0"/>
              <a:t>to save </a:t>
            </a:r>
            <a:r>
              <a:rPr lang="en-US" sz="2400" dirty="0"/>
              <a:t>both the employer and employee on income taxes and the employer $250-$</a:t>
            </a:r>
            <a:r>
              <a:rPr lang="en-US" sz="2400" dirty="0" smtClean="0"/>
              <a:t>300 / employee / year </a:t>
            </a:r>
            <a:r>
              <a:rPr lang="en-US" sz="2400" dirty="0"/>
              <a:t>less in payroll taxes beyond simplistic Section 125</a:t>
            </a:r>
          </a:p>
          <a:p>
            <a:r>
              <a:rPr lang="en-US" sz="2400" dirty="0" smtClean="0"/>
              <a:t> As only the actual expenses are ultimately deductible by the employee, there needs to be a year end true-up to actual expenses incurred vs. beginning of the year actuarially estimated with the difference being taxable income to the employee</a:t>
            </a:r>
          </a:p>
          <a:p>
            <a:r>
              <a:rPr lang="en-US" sz="2400" dirty="0" smtClean="0"/>
              <a:t>However, upon enrollment , employees are offered and optional  contractually structured transfer of tax liability to a third party, such that there is ultimately no income tax burden for the employee </a:t>
            </a:r>
          </a:p>
          <a:p>
            <a:pPr marL="0" indent="0">
              <a:buNone/>
            </a:pPr>
            <a:endParaRPr lang="en-US" sz="2400" dirty="0"/>
          </a:p>
        </p:txBody>
      </p:sp>
    </p:spTree>
    <p:extLst>
      <p:ext uri="{BB962C8B-B14F-4D97-AF65-F5344CB8AC3E}">
        <p14:creationId xmlns:p14="http://schemas.microsoft.com/office/powerpoint/2010/main" val="2514178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915400" cy="1143000"/>
          </a:xfrm>
        </p:spPr>
        <p:txBody>
          <a:bodyPr>
            <a:noAutofit/>
          </a:bodyPr>
          <a:lstStyle/>
          <a:p>
            <a:pPr algn="ctr"/>
            <a:r>
              <a:rPr lang="en-US" sz="3200" dirty="0"/>
              <a:t>Actuarially Derived Cafeteria Plan to Further Increase Both Employee Pay and Employer  Earnings </a:t>
            </a:r>
          </a:p>
        </p:txBody>
      </p:sp>
      <p:sp>
        <p:nvSpPr>
          <p:cNvPr id="3" name="Content Placeholder 2"/>
          <p:cNvSpPr>
            <a:spLocks noGrp="1"/>
          </p:cNvSpPr>
          <p:nvPr>
            <p:ph idx="1"/>
          </p:nvPr>
        </p:nvSpPr>
        <p:spPr>
          <a:xfrm>
            <a:off x="457200" y="762000"/>
            <a:ext cx="8229600" cy="5029200"/>
          </a:xfrm>
        </p:spPr>
        <p:txBody>
          <a:bodyPr>
            <a:normAutofit/>
          </a:bodyPr>
          <a:lstStyle/>
          <a:p>
            <a:r>
              <a:rPr lang="en-US" sz="2200" dirty="0" smtClean="0"/>
              <a:t>Plan administrator handles the  actuarial calculations, payroll calculations and interfaces and accepts third party transfer of employees’ tax liability if employee so agrees (most do, </a:t>
            </a:r>
            <a:r>
              <a:rPr lang="en-US" sz="2200" dirty="0"/>
              <a:t>o</a:t>
            </a:r>
            <a:r>
              <a:rPr lang="en-US" sz="2200" dirty="0" smtClean="0"/>
              <a:t>f course)</a:t>
            </a:r>
          </a:p>
          <a:p>
            <a:r>
              <a:rPr lang="en-US" sz="2200" dirty="0" smtClean="0"/>
              <a:t>Administrator retains a fee for its expenses </a:t>
            </a:r>
            <a:r>
              <a:rPr lang="en-US" sz="2200" dirty="0"/>
              <a:t>and profits </a:t>
            </a:r>
            <a:r>
              <a:rPr lang="en-US" sz="2200" dirty="0" smtClean="0"/>
              <a:t>that is paid for from the actuarially estimated premiums and the net premium gets added  back to employees’ paychecks. </a:t>
            </a:r>
          </a:p>
          <a:p>
            <a:r>
              <a:rPr lang="en-US" sz="2200" dirty="0" smtClean="0"/>
              <a:t>It is important to recognize that the Administrator’s fee is in essence its due portion of the shared tax savings generated by the Plan, as outlined in the Plan’s Master Agreement.  Therefore, per IRC Section 162, the admin fee is a corporate income tax deduction.    </a:t>
            </a:r>
            <a:endParaRPr lang="en-US" sz="2200" dirty="0"/>
          </a:p>
        </p:txBody>
      </p:sp>
    </p:spTree>
    <p:extLst>
      <p:ext uri="{BB962C8B-B14F-4D97-AF65-F5344CB8AC3E}">
        <p14:creationId xmlns:p14="http://schemas.microsoft.com/office/powerpoint/2010/main" val="772324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10210800" cy="609600"/>
          </a:xfrm>
        </p:spPr>
        <p:txBody>
          <a:bodyPr>
            <a:normAutofit fontScale="90000"/>
          </a:bodyPr>
          <a:lstStyle/>
          <a:p>
            <a:pPr algn="ctr"/>
            <a:r>
              <a:rPr lang="en-US" sz="3600" dirty="0" smtClean="0"/>
              <a:t>Assume a $50,000/ Year Employee , Married with 1 Deps  </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95748670"/>
              </p:ext>
            </p:extLst>
          </p:nvPr>
        </p:nvGraphicFramePr>
        <p:xfrm>
          <a:off x="1447800" y="1066800"/>
          <a:ext cx="6324600" cy="4996787"/>
        </p:xfrm>
        <a:graphic>
          <a:graphicData uri="http://schemas.openxmlformats.org/drawingml/2006/table">
            <a:tbl>
              <a:tblPr firstRow="1" bandRow="1">
                <a:tableStyleId>{5C22544A-7EE6-4342-B048-85BDC9FD1C3A}</a:tableStyleId>
              </a:tblPr>
              <a:tblGrid>
                <a:gridCol w="2743200"/>
                <a:gridCol w="1143000"/>
                <a:gridCol w="1219200"/>
                <a:gridCol w="1219200"/>
              </a:tblGrid>
              <a:tr h="421715">
                <a:tc>
                  <a:txBody>
                    <a:bodyPr/>
                    <a:lstStyle/>
                    <a:p>
                      <a:r>
                        <a:rPr lang="en-US" dirty="0" smtClean="0"/>
                        <a:t>Item </a:t>
                      </a:r>
                      <a:endParaRPr lang="en-US" dirty="0"/>
                    </a:p>
                  </a:txBody>
                  <a:tcPr/>
                </a:tc>
                <a:tc>
                  <a:txBody>
                    <a:bodyPr/>
                    <a:lstStyle/>
                    <a:p>
                      <a:r>
                        <a:rPr lang="en-US" dirty="0" smtClean="0"/>
                        <a:t>Old Flex </a:t>
                      </a:r>
                      <a:endParaRPr lang="en-US" dirty="0"/>
                    </a:p>
                  </a:txBody>
                  <a:tcPr/>
                </a:tc>
                <a:tc>
                  <a:txBody>
                    <a:bodyPr/>
                    <a:lstStyle/>
                    <a:p>
                      <a:r>
                        <a:rPr lang="en-US" dirty="0" smtClean="0"/>
                        <a:t>New Flex </a:t>
                      </a:r>
                      <a:endParaRPr lang="en-US" dirty="0"/>
                    </a:p>
                  </a:txBody>
                  <a:tcPr/>
                </a:tc>
                <a:tc>
                  <a:txBody>
                    <a:bodyPr/>
                    <a:lstStyle/>
                    <a:p>
                      <a:r>
                        <a:rPr lang="en-US" dirty="0" smtClean="0"/>
                        <a:t>Difference</a:t>
                      </a:r>
                      <a:endParaRPr lang="en-US" dirty="0"/>
                    </a:p>
                  </a:txBody>
                  <a:tcPr/>
                </a:tc>
              </a:tr>
              <a:tr h="366528">
                <a:tc>
                  <a:txBody>
                    <a:bodyPr/>
                    <a:lstStyle/>
                    <a:p>
                      <a:r>
                        <a:rPr lang="en-US" dirty="0" smtClean="0"/>
                        <a:t>Gross Bi-weekly Pay </a:t>
                      </a:r>
                      <a:endParaRPr lang="en-US" dirty="0"/>
                    </a:p>
                  </a:txBody>
                  <a:tcPr/>
                </a:tc>
                <a:tc>
                  <a:txBody>
                    <a:bodyPr/>
                    <a:lstStyle/>
                    <a:p>
                      <a:r>
                        <a:rPr lang="en-US" dirty="0" smtClean="0"/>
                        <a:t>1923.08</a:t>
                      </a:r>
                      <a:endParaRPr lang="en-US" dirty="0"/>
                    </a:p>
                  </a:txBody>
                  <a:tcPr/>
                </a:tc>
                <a:tc>
                  <a:txBody>
                    <a:bodyPr/>
                    <a:lstStyle/>
                    <a:p>
                      <a:r>
                        <a:rPr lang="en-US" sz="1800" b="0" i="0" u="none" strike="noStrike" kern="1200" baseline="0" dirty="0" smtClean="0">
                          <a:solidFill>
                            <a:schemeClr val="dk1"/>
                          </a:solidFill>
                          <a:latin typeface="+mn-lt"/>
                          <a:ea typeface="+mn-ea"/>
                          <a:cs typeface="+mn-cs"/>
                        </a:rPr>
                        <a:t>1923.08</a:t>
                      </a:r>
                      <a:endParaRPr lang="en-US" dirty="0"/>
                    </a:p>
                  </a:txBody>
                  <a:tcPr/>
                </a:tc>
                <a:tc>
                  <a:txBody>
                    <a:bodyPr/>
                    <a:lstStyle/>
                    <a:p>
                      <a:r>
                        <a:rPr lang="en-US" dirty="0" smtClean="0"/>
                        <a:t>--</a:t>
                      </a:r>
                      <a:endParaRPr lang="en-US" dirty="0"/>
                    </a:p>
                  </a:txBody>
                  <a:tcPr/>
                </a:tc>
              </a:tr>
              <a:tr h="632637">
                <a:tc>
                  <a:txBody>
                    <a:bodyPr/>
                    <a:lstStyle/>
                    <a:p>
                      <a:r>
                        <a:rPr lang="en-US" dirty="0" smtClean="0"/>
                        <a:t>Traditional/ Actual  Pre Tax Premium </a:t>
                      </a:r>
                      <a:endParaRPr lang="en-US" dirty="0"/>
                    </a:p>
                  </a:txBody>
                  <a:tcPr/>
                </a:tc>
                <a:tc>
                  <a:txBody>
                    <a:bodyPr/>
                    <a:lstStyle/>
                    <a:p>
                      <a:r>
                        <a:rPr lang="en-US" sz="1800" b="0" i="0" u="none" strike="noStrike" kern="1200" baseline="0" dirty="0" smtClean="0">
                          <a:solidFill>
                            <a:schemeClr val="dk1"/>
                          </a:solidFill>
                          <a:latin typeface="+mn-lt"/>
                          <a:ea typeface="+mn-ea"/>
                          <a:cs typeface="+mn-cs"/>
                        </a:rPr>
                        <a:t>(255.59)</a:t>
                      </a:r>
                      <a:endParaRPr lang="en-US" dirty="0"/>
                    </a:p>
                  </a:txBody>
                  <a:tcPr/>
                </a:tc>
                <a:tc>
                  <a:txBody>
                    <a:bodyPr/>
                    <a:lstStyle/>
                    <a:p>
                      <a:r>
                        <a:rPr lang="en-US" dirty="0" smtClean="0"/>
                        <a:t>-</a:t>
                      </a:r>
                      <a:endParaRPr lang="en-US" dirty="0"/>
                    </a:p>
                  </a:txBody>
                  <a:tcPr/>
                </a:tc>
                <a:tc>
                  <a:txBody>
                    <a:bodyPr/>
                    <a:lstStyle/>
                    <a:p>
                      <a:endParaRPr lang="en-US" dirty="0"/>
                    </a:p>
                  </a:txBody>
                  <a:tcPr/>
                </a:tc>
              </a:tr>
              <a:tr h="629077">
                <a:tc>
                  <a:txBody>
                    <a:bodyPr/>
                    <a:lstStyle/>
                    <a:p>
                      <a:r>
                        <a:rPr lang="en-US" dirty="0" smtClean="0"/>
                        <a:t>Actuarially Estimated Pre-Tax Premium </a:t>
                      </a:r>
                      <a:endParaRPr lang="en-US" dirty="0"/>
                    </a:p>
                  </a:txBody>
                  <a:tcPr/>
                </a:tc>
                <a:tc>
                  <a:txBody>
                    <a:bodyPr/>
                    <a:lstStyle/>
                    <a:p>
                      <a:r>
                        <a:rPr lang="en-US" dirty="0" smtClean="0"/>
                        <a:t>-</a:t>
                      </a:r>
                      <a:endParaRPr lang="en-US" dirty="0"/>
                    </a:p>
                  </a:txBody>
                  <a:tcPr/>
                </a:tc>
                <a:tc>
                  <a:txBody>
                    <a:bodyPr/>
                    <a:lstStyle/>
                    <a:p>
                      <a:r>
                        <a:rPr lang="en-US" sz="1800" b="0" i="0" u="none" strike="noStrike" kern="1200" baseline="0" dirty="0" smtClean="0">
                          <a:solidFill>
                            <a:schemeClr val="dk1"/>
                          </a:solidFill>
                          <a:latin typeface="+mn-lt"/>
                          <a:ea typeface="+mn-ea"/>
                          <a:cs typeface="+mn-cs"/>
                        </a:rPr>
                        <a:t>(838.24)</a:t>
                      </a:r>
                      <a:endParaRPr lang="en-US" dirty="0"/>
                    </a:p>
                  </a:txBody>
                  <a:tcPr/>
                </a:tc>
                <a:tc>
                  <a:txBody>
                    <a:bodyPr/>
                    <a:lstStyle/>
                    <a:p>
                      <a:r>
                        <a:rPr lang="en-US" dirty="0" smtClean="0"/>
                        <a:t>582.65</a:t>
                      </a:r>
                      <a:endParaRPr lang="en-US" dirty="0"/>
                    </a:p>
                  </a:txBody>
                  <a:tcPr/>
                </a:tc>
              </a:tr>
              <a:tr h="366528">
                <a:tc>
                  <a:txBody>
                    <a:bodyPr/>
                    <a:lstStyle/>
                    <a:p>
                      <a:r>
                        <a:rPr lang="en-US" dirty="0" smtClean="0"/>
                        <a:t>Taxable Income </a:t>
                      </a:r>
                      <a:endParaRPr lang="en-US" dirty="0"/>
                    </a:p>
                  </a:txBody>
                  <a:tcPr/>
                </a:tc>
                <a:tc>
                  <a:txBody>
                    <a:bodyPr/>
                    <a:lstStyle/>
                    <a:p>
                      <a:r>
                        <a:rPr lang="en-US" sz="1800" b="0" i="0" u="none" strike="noStrike" kern="1200" baseline="0" dirty="0" smtClean="0">
                          <a:solidFill>
                            <a:schemeClr val="dk1"/>
                          </a:solidFill>
                          <a:latin typeface="+mn-lt"/>
                          <a:ea typeface="+mn-ea"/>
                          <a:cs typeface="+mn-cs"/>
                        </a:rPr>
                        <a:t>1,667.49</a:t>
                      </a:r>
                      <a:endParaRPr lang="en-US" dirty="0"/>
                    </a:p>
                  </a:txBody>
                  <a:tcPr/>
                </a:tc>
                <a:tc>
                  <a:txBody>
                    <a:bodyPr/>
                    <a:lstStyle/>
                    <a:p>
                      <a:r>
                        <a:rPr lang="en-US" sz="1800" b="0" i="0" u="none" strike="noStrike" kern="1200" baseline="0" dirty="0" smtClean="0">
                          <a:solidFill>
                            <a:schemeClr val="dk1"/>
                          </a:solidFill>
                          <a:latin typeface="+mn-lt"/>
                          <a:ea typeface="+mn-ea"/>
                          <a:cs typeface="+mn-cs"/>
                        </a:rPr>
                        <a:t>1,084.84</a:t>
                      </a:r>
                      <a:endParaRPr lang="en-US" dirty="0"/>
                    </a:p>
                  </a:txBody>
                  <a:tcPr/>
                </a:tc>
                <a:tc>
                  <a:txBody>
                    <a:bodyPr/>
                    <a:lstStyle/>
                    <a:p>
                      <a:r>
                        <a:rPr lang="en-US" dirty="0" smtClean="0"/>
                        <a:t>582.65</a:t>
                      </a:r>
                      <a:endParaRPr lang="en-US" dirty="0"/>
                    </a:p>
                  </a:txBody>
                  <a:tcPr/>
                </a:tc>
              </a:tr>
              <a:tr h="366528">
                <a:tc>
                  <a:txBody>
                    <a:bodyPr/>
                    <a:lstStyle/>
                    <a:p>
                      <a:r>
                        <a:rPr lang="en-US" dirty="0" smtClean="0"/>
                        <a:t>Taxes Due </a:t>
                      </a:r>
                      <a:endParaRPr lang="en-US" dirty="0"/>
                    </a:p>
                  </a:txBody>
                  <a:tcPr/>
                </a:tc>
                <a:tc>
                  <a:txBody>
                    <a:bodyPr/>
                    <a:lstStyle/>
                    <a:p>
                      <a:r>
                        <a:rPr lang="en-US" dirty="0" smtClean="0"/>
                        <a:t>334.21</a:t>
                      </a:r>
                      <a:endParaRPr lang="en-US" dirty="0"/>
                    </a:p>
                  </a:txBody>
                  <a:tcPr/>
                </a:tc>
                <a:tc>
                  <a:txBody>
                    <a:bodyPr/>
                    <a:lstStyle/>
                    <a:p>
                      <a:r>
                        <a:rPr lang="en-US" dirty="0" smtClean="0"/>
                        <a:t>175.21</a:t>
                      </a:r>
                      <a:endParaRPr lang="en-US" dirty="0"/>
                    </a:p>
                  </a:txBody>
                  <a:tcPr/>
                </a:tc>
                <a:tc>
                  <a:txBody>
                    <a:bodyPr/>
                    <a:lstStyle/>
                    <a:p>
                      <a:r>
                        <a:rPr lang="en-US" dirty="0" smtClean="0"/>
                        <a:t>(159.00)</a:t>
                      </a:r>
                      <a:endParaRPr lang="en-US" dirty="0"/>
                    </a:p>
                  </a:txBody>
                  <a:tcPr/>
                </a:tc>
              </a:tr>
              <a:tr h="366528">
                <a:tc>
                  <a:txBody>
                    <a:bodyPr/>
                    <a:lstStyle/>
                    <a:p>
                      <a:r>
                        <a:rPr lang="en-US" dirty="0" smtClean="0"/>
                        <a:t>Net Income </a:t>
                      </a:r>
                      <a:endParaRPr lang="en-US" dirty="0"/>
                    </a:p>
                  </a:txBody>
                  <a:tcPr>
                    <a:lnB w="12700" cap="flat" cmpd="sng" algn="ctr">
                      <a:solidFill>
                        <a:schemeClr val="tx1"/>
                      </a:solidFill>
                      <a:prstDash val="solid"/>
                      <a:round/>
                      <a:headEnd type="none" w="med" len="med"/>
                      <a:tailEnd type="none" w="med" len="med"/>
                    </a:lnB>
                  </a:tcPr>
                </a:tc>
                <a:tc>
                  <a:txBody>
                    <a:bodyPr/>
                    <a:lstStyle/>
                    <a:p>
                      <a:r>
                        <a:rPr lang="en-US" dirty="0" smtClean="0"/>
                        <a:t>1,333.28</a:t>
                      </a:r>
                      <a:endParaRPr lang="en-US" dirty="0"/>
                    </a:p>
                  </a:txBody>
                  <a:tcPr/>
                </a:tc>
                <a:tc>
                  <a:txBody>
                    <a:bodyPr/>
                    <a:lstStyle/>
                    <a:p>
                      <a:r>
                        <a:rPr lang="en-US" dirty="0" smtClean="0"/>
                        <a:t>909.63</a:t>
                      </a:r>
                      <a:endParaRPr lang="en-US" dirty="0"/>
                    </a:p>
                  </a:txBody>
                  <a:tcPr/>
                </a:tc>
                <a:tc>
                  <a:txBody>
                    <a:bodyPr/>
                    <a:lstStyle/>
                    <a:p>
                      <a:r>
                        <a:rPr lang="en-US" dirty="0" smtClean="0"/>
                        <a:t>(423.65)</a:t>
                      </a:r>
                      <a:endParaRPr lang="en-US" dirty="0"/>
                    </a:p>
                  </a:txBody>
                  <a:tcPr/>
                </a:tc>
              </a:tr>
              <a:tr h="1099213">
                <a:tc>
                  <a:txBody>
                    <a:bodyPr/>
                    <a:lstStyle/>
                    <a:p>
                      <a:r>
                        <a:rPr lang="en-US" dirty="0" smtClean="0"/>
                        <a:t>Add</a:t>
                      </a:r>
                      <a:r>
                        <a:rPr lang="en-US" baseline="0" dirty="0" smtClean="0"/>
                        <a:t> B</a:t>
                      </a:r>
                      <a:r>
                        <a:rPr lang="en-US" dirty="0" smtClean="0"/>
                        <a:t>ack  of Actuarial Estimate Net of Flex Plan Administrator’s Expenses</a:t>
                      </a:r>
                      <a:r>
                        <a:rPr lang="en-US" baseline="0" dirty="0" smtClean="0"/>
                        <a:t> and Profits  </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tc>
                <a:tc>
                  <a:txBody>
                    <a:bodyPr/>
                    <a:lstStyle/>
                    <a:p>
                      <a:r>
                        <a:rPr lang="en-US" sz="1800" b="0" i="0" u="none" strike="noStrike" kern="1200" baseline="0" dirty="0" smtClean="0">
                          <a:solidFill>
                            <a:schemeClr val="dk1"/>
                          </a:solidFill>
                          <a:latin typeface="+mn-lt"/>
                          <a:ea typeface="+mn-ea"/>
                          <a:cs typeface="+mn-cs"/>
                        </a:rPr>
                        <a:t>562.72</a:t>
                      </a:r>
                      <a:endParaRPr lang="en-US" dirty="0"/>
                    </a:p>
                  </a:txBody>
                  <a:tcPr/>
                </a:tc>
                <a:tc>
                  <a:txBody>
                    <a:bodyPr/>
                    <a:lstStyle/>
                    <a:p>
                      <a:r>
                        <a:rPr lang="en-US" dirty="0" smtClean="0"/>
                        <a:t>562.72</a:t>
                      </a:r>
                      <a:endParaRPr lang="en-US" dirty="0"/>
                    </a:p>
                  </a:txBody>
                  <a:tcPr/>
                </a:tc>
              </a:tr>
              <a:tr h="366528">
                <a:tc>
                  <a:txBody>
                    <a:bodyPr/>
                    <a:lstStyle/>
                    <a:p>
                      <a:r>
                        <a:rPr lang="en-US" dirty="0" smtClean="0"/>
                        <a:t>Take Home Pay</a:t>
                      </a:r>
                      <a:endParaRPr lang="en-US" dirty="0"/>
                    </a:p>
                  </a:txBody>
                  <a:tcPr>
                    <a:lnT w="12700" cap="flat" cmpd="sng" algn="ctr">
                      <a:solidFill>
                        <a:schemeClr val="tx1"/>
                      </a:solidFill>
                      <a:prstDash val="solid"/>
                      <a:round/>
                      <a:headEnd type="none" w="med" len="med"/>
                      <a:tailEnd type="none" w="med" len="med"/>
                    </a:lnT>
                  </a:tcPr>
                </a:tc>
                <a:tc>
                  <a:txBody>
                    <a:bodyPr/>
                    <a:lstStyle/>
                    <a:p>
                      <a:r>
                        <a:rPr lang="en-US" dirty="0" smtClean="0"/>
                        <a:t>1,333.28</a:t>
                      </a:r>
                      <a:endParaRPr lang="en-US" dirty="0"/>
                    </a:p>
                  </a:txBody>
                  <a:tcPr/>
                </a:tc>
                <a:tc>
                  <a:txBody>
                    <a:bodyPr/>
                    <a:lstStyle/>
                    <a:p>
                      <a:r>
                        <a:rPr lang="en-US" dirty="0" smtClean="0"/>
                        <a:t>1,472.35</a:t>
                      </a:r>
                      <a:endParaRPr lang="en-US" dirty="0"/>
                    </a:p>
                  </a:txBody>
                  <a:tcPr/>
                </a:tc>
                <a:tc>
                  <a:txBody>
                    <a:bodyPr/>
                    <a:lstStyle/>
                    <a:p>
                      <a:r>
                        <a:rPr lang="en-US" dirty="0" smtClean="0"/>
                        <a:t>139.07 </a:t>
                      </a:r>
                    </a:p>
                    <a:p>
                      <a:r>
                        <a:rPr lang="en-US" dirty="0" smtClean="0"/>
                        <a:t>bi-weekly</a:t>
                      </a:r>
                      <a:endParaRPr lang="en-US" dirty="0"/>
                    </a:p>
                  </a:txBody>
                  <a:tcPr/>
                </a:tc>
              </a:tr>
            </a:tbl>
          </a:graphicData>
        </a:graphic>
      </p:graphicFrame>
    </p:spTree>
    <p:extLst>
      <p:ext uri="{BB962C8B-B14F-4D97-AF65-F5344CB8AC3E}">
        <p14:creationId xmlns:p14="http://schemas.microsoft.com/office/powerpoint/2010/main" val="2206096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91600" cy="914400"/>
          </a:xfrm>
        </p:spPr>
        <p:txBody>
          <a:bodyPr>
            <a:normAutofit/>
          </a:bodyPr>
          <a:lstStyle/>
          <a:p>
            <a:r>
              <a:rPr lang="en-US" sz="3200" dirty="0" smtClean="0"/>
              <a:t>Employer Example- </a:t>
            </a:r>
            <a:r>
              <a:rPr lang="en-US" sz="3600" dirty="0" smtClean="0"/>
              <a:t>Assume </a:t>
            </a:r>
            <a:r>
              <a:rPr lang="en-US" sz="3600" dirty="0" smtClean="0"/>
              <a:t>2800 </a:t>
            </a:r>
            <a:r>
              <a:rPr lang="en-US" sz="3600" dirty="0" smtClean="0"/>
              <a:t>Employees </a:t>
            </a:r>
            <a:endParaRPr lang="en-US" dirty="0"/>
          </a:p>
        </p:txBody>
      </p:sp>
      <p:sp>
        <p:nvSpPr>
          <p:cNvPr id="3" name="Content Placeholder 2"/>
          <p:cNvSpPr>
            <a:spLocks noGrp="1"/>
          </p:cNvSpPr>
          <p:nvPr>
            <p:ph idx="1"/>
          </p:nvPr>
        </p:nvSpPr>
        <p:spPr>
          <a:xfrm>
            <a:off x="457200" y="2057400"/>
            <a:ext cx="8229600" cy="4495800"/>
          </a:xfrm>
        </p:spPr>
        <p:txBody>
          <a:bodyPr/>
          <a:lstStyle/>
          <a:p>
            <a:pPr marL="0" indent="0">
              <a:buNone/>
            </a:pPr>
            <a:endParaRPr lang="en-US" dirty="0"/>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573581774"/>
              </p:ext>
            </p:extLst>
          </p:nvPr>
        </p:nvGraphicFramePr>
        <p:xfrm>
          <a:off x="762000" y="1828800"/>
          <a:ext cx="7543800" cy="3505201"/>
        </p:xfrm>
        <a:graphic>
          <a:graphicData uri="http://schemas.openxmlformats.org/drawingml/2006/table">
            <a:tbl>
              <a:tblPr firstRow="1" bandRow="1">
                <a:tableStyleId>{5C22544A-7EE6-4342-B048-85BDC9FD1C3A}</a:tableStyleId>
              </a:tblPr>
              <a:tblGrid>
                <a:gridCol w="2325329"/>
                <a:gridCol w="2163097"/>
                <a:gridCol w="3055374"/>
              </a:tblGrid>
              <a:tr h="723744">
                <a:tc>
                  <a:txBody>
                    <a:bodyPr/>
                    <a:lstStyle/>
                    <a:p>
                      <a:r>
                        <a:rPr lang="en-US" dirty="0" smtClean="0"/>
                        <a:t>Savings Item </a:t>
                      </a:r>
                      <a:endParaRPr lang="en-US" dirty="0"/>
                    </a:p>
                  </a:txBody>
                  <a:tcPr/>
                </a:tc>
                <a:tc>
                  <a:txBody>
                    <a:bodyPr/>
                    <a:lstStyle/>
                    <a:p>
                      <a:r>
                        <a:rPr lang="en-US" dirty="0" smtClean="0"/>
                        <a:t>Amounts </a:t>
                      </a:r>
                      <a:endParaRPr lang="en-US" dirty="0"/>
                    </a:p>
                  </a:txBody>
                  <a:tcPr/>
                </a:tc>
                <a:tc>
                  <a:txBody>
                    <a:bodyPr/>
                    <a:lstStyle/>
                    <a:p>
                      <a:r>
                        <a:rPr lang="en-US" dirty="0" smtClean="0"/>
                        <a:t>Notes </a:t>
                      </a:r>
                      <a:endParaRPr lang="en-US" dirty="0"/>
                    </a:p>
                  </a:txBody>
                  <a:tcPr/>
                </a:tc>
              </a:tr>
              <a:tr h="723744">
                <a:tc>
                  <a:txBody>
                    <a:bodyPr/>
                    <a:lstStyle/>
                    <a:p>
                      <a:r>
                        <a:rPr lang="en-US" sz="1800" b="0" kern="1200" dirty="0" smtClean="0">
                          <a:solidFill>
                            <a:schemeClr val="dk1"/>
                          </a:solidFill>
                          <a:effectLst/>
                          <a:latin typeface="+mn-lt"/>
                          <a:ea typeface="+mn-ea"/>
                          <a:cs typeface="+mn-cs"/>
                        </a:rPr>
                        <a:t>Payroll Taxes </a:t>
                      </a:r>
                      <a:endParaRPr lang="en-US" b="0" dirty="0"/>
                    </a:p>
                  </a:txBody>
                  <a:tcPr/>
                </a:tc>
                <a:tc>
                  <a:txBody>
                    <a:bodyPr/>
                    <a:lstStyle/>
                    <a:p>
                      <a:r>
                        <a:rPr lang="en-US" sz="1800" b="0" kern="1200" dirty="0" smtClean="0">
                          <a:solidFill>
                            <a:schemeClr val="dk1"/>
                          </a:solidFill>
                          <a:effectLst/>
                          <a:latin typeface="+mn-lt"/>
                          <a:ea typeface="+mn-ea"/>
                          <a:cs typeface="+mn-cs"/>
                        </a:rPr>
                        <a:t>$</a:t>
                      </a:r>
                      <a:r>
                        <a:rPr lang="en-US" sz="1800" b="0" kern="1200" dirty="0" smtClean="0">
                          <a:solidFill>
                            <a:schemeClr val="dk1"/>
                          </a:solidFill>
                          <a:effectLst/>
                          <a:latin typeface="+mn-lt"/>
                          <a:ea typeface="+mn-ea"/>
                          <a:cs typeface="+mn-cs"/>
                        </a:rPr>
                        <a:t>700,000</a:t>
                      </a:r>
                      <a:endParaRPr lang="en-US" b="0" dirty="0"/>
                    </a:p>
                  </a:txBody>
                  <a:tcPr/>
                </a:tc>
                <a:tc>
                  <a:txBody>
                    <a:bodyPr/>
                    <a:lstStyle/>
                    <a:p>
                      <a:r>
                        <a:rPr lang="en-US" sz="1800" b="0" kern="1200" dirty="0" smtClean="0">
                          <a:solidFill>
                            <a:schemeClr val="dk1"/>
                          </a:solidFill>
                          <a:effectLst/>
                          <a:latin typeface="+mn-lt"/>
                          <a:ea typeface="+mn-ea"/>
                          <a:cs typeface="+mn-cs"/>
                        </a:rPr>
                        <a:t>Net of administration fees</a:t>
                      </a:r>
                      <a:endParaRPr lang="en-US" b="0" dirty="0"/>
                    </a:p>
                  </a:txBody>
                  <a:tcPr/>
                </a:tc>
              </a:tr>
              <a:tr h="1333969">
                <a:tc>
                  <a:txBody>
                    <a:bodyPr/>
                    <a:lstStyle/>
                    <a:p>
                      <a:r>
                        <a:rPr lang="en-US" b="0" dirty="0" smtClean="0"/>
                        <a:t>OPTIONAL</a:t>
                      </a:r>
                      <a:r>
                        <a:rPr lang="en-US" b="0" baseline="0" dirty="0" smtClean="0"/>
                        <a:t> STRATEGY</a:t>
                      </a:r>
                      <a:endParaRPr lang="en-US" b="0" dirty="0"/>
                    </a:p>
                  </a:txBody>
                  <a:tcPr/>
                </a:tc>
                <a:tc>
                  <a:txBody>
                    <a:bodyPr/>
                    <a:lstStyle/>
                    <a:p>
                      <a:r>
                        <a:rPr lang="en-US" sz="1800" b="0" kern="1200" dirty="0" smtClean="0">
                          <a:solidFill>
                            <a:schemeClr val="dk1"/>
                          </a:solidFill>
                          <a:effectLst/>
                          <a:latin typeface="+mn-lt"/>
                          <a:ea typeface="+mn-ea"/>
                          <a:cs typeface="+mn-cs"/>
                        </a:rPr>
                        <a:t>   </a:t>
                      </a:r>
                      <a:r>
                        <a:rPr lang="en-US" sz="1800" b="0" kern="1200" dirty="0" smtClean="0">
                          <a:solidFill>
                            <a:schemeClr val="dk1"/>
                          </a:solidFill>
                          <a:effectLst/>
                          <a:latin typeface="+mn-lt"/>
                          <a:ea typeface="+mn-ea"/>
                          <a:cs typeface="+mn-cs"/>
                        </a:rPr>
                        <a:t>420,000</a:t>
                      </a:r>
                      <a:endParaRPr lang="en-US" b="0" dirty="0"/>
                    </a:p>
                  </a:txBody>
                  <a:tcPr/>
                </a:tc>
                <a:tc>
                  <a:txBody>
                    <a:bodyPr/>
                    <a:lstStyle/>
                    <a:p>
                      <a:r>
                        <a:rPr lang="en-US" b="0" dirty="0" smtClean="0"/>
                        <a:t>5% reduction in employer premium contribution level coming from</a:t>
                      </a:r>
                      <a:r>
                        <a:rPr lang="en-US" b="0" baseline="0" dirty="0" smtClean="0"/>
                        <a:t> a reducing the employees’ tax savings </a:t>
                      </a:r>
                      <a:r>
                        <a:rPr lang="en-US" b="0" dirty="0" smtClean="0"/>
                        <a:t>  </a:t>
                      </a:r>
                      <a:endParaRPr lang="en-US" b="0" dirty="0"/>
                    </a:p>
                  </a:txBody>
                  <a:tcPr/>
                </a:tc>
              </a:tr>
              <a:tr h="723744">
                <a:tc>
                  <a:txBody>
                    <a:bodyPr/>
                    <a:lstStyle/>
                    <a:p>
                      <a:r>
                        <a:rPr lang="en-US" b="0" dirty="0" smtClean="0"/>
                        <a:t>Total Savings </a:t>
                      </a:r>
                      <a:endParaRPr lang="en-US" b="0" dirty="0"/>
                    </a:p>
                  </a:txBody>
                  <a:tcPr/>
                </a:tc>
                <a:tc>
                  <a:txBody>
                    <a:bodyPr/>
                    <a:lstStyle/>
                    <a:p>
                      <a:r>
                        <a:rPr lang="en-US" b="0" dirty="0" smtClean="0"/>
                        <a:t>$</a:t>
                      </a:r>
                      <a:r>
                        <a:rPr lang="en-US" b="0" dirty="0" smtClean="0"/>
                        <a:t>1,120,000</a:t>
                      </a:r>
                      <a:endParaRPr lang="en-US" b="0" dirty="0"/>
                    </a:p>
                  </a:txBody>
                  <a:tcPr/>
                </a:tc>
                <a:tc>
                  <a:txBody>
                    <a:bodyPr/>
                    <a:lstStyle/>
                    <a:p>
                      <a:endParaRPr lang="en-US" b="0" dirty="0" smtClean="0"/>
                    </a:p>
                  </a:txBody>
                  <a:tcPr/>
                </a:tc>
              </a:tr>
            </a:tbl>
          </a:graphicData>
        </a:graphic>
      </p:graphicFrame>
    </p:spTree>
    <p:extLst>
      <p:ext uri="{BB962C8B-B14F-4D97-AF65-F5344CB8AC3E}">
        <p14:creationId xmlns:p14="http://schemas.microsoft.com/office/powerpoint/2010/main" val="1127311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6781800" cy="685800"/>
          </a:xfrm>
        </p:spPr>
        <p:txBody>
          <a:bodyPr>
            <a:noAutofit/>
          </a:bodyPr>
          <a:lstStyle/>
          <a:p>
            <a:pPr algn="ctr"/>
            <a:r>
              <a:rPr lang="en-US" sz="3200" dirty="0"/>
              <a:t>Next Steps</a:t>
            </a:r>
          </a:p>
        </p:txBody>
      </p:sp>
      <p:sp>
        <p:nvSpPr>
          <p:cNvPr id="3" name="Content Placeholder 2"/>
          <p:cNvSpPr>
            <a:spLocks noGrp="1"/>
          </p:cNvSpPr>
          <p:nvPr>
            <p:ph idx="1"/>
          </p:nvPr>
        </p:nvSpPr>
        <p:spPr>
          <a:xfrm>
            <a:off x="762000" y="1219200"/>
            <a:ext cx="7543800" cy="4876800"/>
          </a:xfrm>
        </p:spPr>
        <p:txBody>
          <a:bodyPr>
            <a:normAutofit lnSpcReduction="10000"/>
          </a:bodyPr>
          <a:lstStyle/>
          <a:p>
            <a:r>
              <a:rPr lang="en-US" dirty="0"/>
              <a:t>This product/service is contained in the HR Specialty Products &amp; Services Catalogue™ </a:t>
            </a:r>
          </a:p>
          <a:p>
            <a:r>
              <a:rPr lang="en-US" dirty="0" smtClean="0"/>
              <a:t>Operational </a:t>
            </a:r>
            <a:r>
              <a:rPr lang="en-US" dirty="0"/>
              <a:t>level details about this particular service provider can be obtained in conference with the vendor</a:t>
            </a:r>
          </a:p>
          <a:p>
            <a:r>
              <a:rPr lang="en-US" dirty="0" smtClean="0"/>
              <a:t>The </a:t>
            </a:r>
            <a:r>
              <a:rPr lang="en-US" dirty="0"/>
              <a:t>HR Mining &amp;Distribution Co. is an independent and contracted representative of the vendor</a:t>
            </a:r>
          </a:p>
          <a:p>
            <a:r>
              <a:rPr lang="en-US" dirty="0" smtClean="0"/>
              <a:t>Upon </a:t>
            </a:r>
            <a:r>
              <a:rPr lang="en-US" dirty="0"/>
              <a:t>your request, we will arrange for an introduction that can range from a simple, quick conference call to a services overview / system demo  </a:t>
            </a:r>
          </a:p>
          <a:p>
            <a:r>
              <a:rPr lang="en-US" dirty="0" smtClean="0"/>
              <a:t>Tom </a:t>
            </a:r>
            <a:r>
              <a:rPr lang="en-US" dirty="0"/>
              <a:t>Ference 219-662-0201 (Chicagoland area) or tference@hrmdco.com </a:t>
            </a:r>
          </a:p>
          <a:p>
            <a:r>
              <a:rPr lang="en-US" smtClean="0"/>
              <a:t>Thank </a:t>
            </a:r>
            <a:r>
              <a:rPr lang="en-US" dirty="0"/>
              <a:t>you for your potential interest in this fresh thinking </a:t>
            </a:r>
          </a:p>
        </p:txBody>
      </p:sp>
    </p:spTree>
    <p:extLst>
      <p:ext uri="{BB962C8B-B14F-4D97-AF65-F5344CB8AC3E}">
        <p14:creationId xmlns:p14="http://schemas.microsoft.com/office/powerpoint/2010/main" val="12223528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1_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333</TotalTime>
  <Words>568</Words>
  <Application>Microsoft Office PowerPoint</Application>
  <PresentationFormat>On-screen Show (4:3)</PresentationFormat>
  <Paragraphs>79</Paragraphs>
  <Slides>6</Slides>
  <Notes>0</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NewsPrint</vt:lpstr>
      <vt:lpstr>1_NewsPrint</vt:lpstr>
      <vt:lpstr>     </vt:lpstr>
      <vt:lpstr>Actuarially Derived Cafeteria Plan to Further Increase Both Employee Pay and Employer  Earnings </vt:lpstr>
      <vt:lpstr>Actuarially Derived Cafeteria Plan to Further Increase Both Employee Pay and Employer  Earnings </vt:lpstr>
      <vt:lpstr>Assume a $50,000/ Year Employee , Married with 1 Deps  </vt:lpstr>
      <vt:lpstr>Employer Example- Assume 2800 Employees </vt:lpstr>
      <vt:lpstr>Next Steps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Defined Benefit Cafeteria Plan-Increase Pay and Generate Income</dc:title>
  <dc:creator>Owner</dc:creator>
  <cp:lastModifiedBy>Owner</cp:lastModifiedBy>
  <cp:revision>37</cp:revision>
  <dcterms:created xsi:type="dcterms:W3CDTF">2012-03-28T21:26:03Z</dcterms:created>
  <dcterms:modified xsi:type="dcterms:W3CDTF">2013-12-27T00:21:38Z</dcterms:modified>
</cp:coreProperties>
</file>