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30B35-635B-4F3C-8052-A59498FCA102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D7C0BE-BABE-4706-B74D-3CFE75D10E82}">
      <dgm:prSet phldrT="[Text]"/>
      <dgm:spPr/>
      <dgm:t>
        <a:bodyPr/>
        <a:lstStyle/>
        <a:p>
          <a:r>
            <a:rPr lang="en-US" dirty="0" smtClean="0"/>
            <a:t>Manager &amp; Employee Both  Do This </a:t>
          </a:r>
          <a:endParaRPr lang="en-US" dirty="0"/>
        </a:p>
      </dgm:t>
    </dgm:pt>
    <dgm:pt modelId="{32F6CCDB-7541-426E-AF15-49F59AFC77CE}" type="parTrans" cxnId="{A915CA90-E7FB-46F6-A7A6-196EF4FAA9DB}">
      <dgm:prSet/>
      <dgm:spPr/>
      <dgm:t>
        <a:bodyPr/>
        <a:lstStyle/>
        <a:p>
          <a:endParaRPr lang="en-US"/>
        </a:p>
      </dgm:t>
    </dgm:pt>
    <dgm:pt modelId="{E1CC3F15-1028-4C83-B4A5-7515BB3D0F86}" type="sibTrans" cxnId="{A915CA90-E7FB-46F6-A7A6-196EF4FAA9DB}">
      <dgm:prSet/>
      <dgm:spPr/>
      <dgm:t>
        <a:bodyPr/>
        <a:lstStyle/>
        <a:p>
          <a:endParaRPr lang="en-US"/>
        </a:p>
      </dgm:t>
    </dgm:pt>
    <dgm:pt modelId="{DE613B76-3997-475B-AFAE-3E45D983062A}">
      <dgm:prSet phldrT="[Text]"/>
      <dgm:spPr/>
      <dgm:t>
        <a:bodyPr/>
        <a:lstStyle/>
        <a:p>
          <a:r>
            <a:rPr lang="en-US" i="0" dirty="0" smtClean="0"/>
            <a:t>1. Complete Relationship Self -Assessment </a:t>
          </a:r>
          <a:endParaRPr lang="en-US" i="0" dirty="0"/>
        </a:p>
      </dgm:t>
    </dgm:pt>
    <dgm:pt modelId="{806819B0-4F2E-418E-97FF-73220E759D34}" type="parTrans" cxnId="{81C78BCF-EE22-4CEF-88F1-46A8667B1C89}">
      <dgm:prSet/>
      <dgm:spPr/>
      <dgm:t>
        <a:bodyPr/>
        <a:lstStyle/>
        <a:p>
          <a:endParaRPr lang="en-US"/>
        </a:p>
      </dgm:t>
    </dgm:pt>
    <dgm:pt modelId="{81E93E99-ACF0-4E9A-80A9-F21C3AA527C6}" type="sibTrans" cxnId="{81C78BCF-EE22-4CEF-88F1-46A8667B1C89}">
      <dgm:prSet/>
      <dgm:spPr/>
      <dgm:t>
        <a:bodyPr/>
        <a:lstStyle/>
        <a:p>
          <a:endParaRPr lang="en-US"/>
        </a:p>
      </dgm:t>
    </dgm:pt>
    <dgm:pt modelId="{C68284BF-B09C-4673-9CDD-012D7D416749}">
      <dgm:prSet phldrT="[Text]"/>
      <dgm:spPr/>
      <dgm:t>
        <a:bodyPr/>
        <a:lstStyle/>
        <a:p>
          <a:r>
            <a:rPr lang="en-US" dirty="0" smtClean="0"/>
            <a:t>2.  Complete System Opportunity Checklist </a:t>
          </a:r>
          <a:endParaRPr lang="en-US" dirty="0"/>
        </a:p>
      </dgm:t>
    </dgm:pt>
    <dgm:pt modelId="{05A403D4-A83C-4902-A431-E980DF0AF8FE}" type="parTrans" cxnId="{9E16A308-25BC-4068-BD05-8E74083E8B64}">
      <dgm:prSet/>
      <dgm:spPr/>
      <dgm:t>
        <a:bodyPr/>
        <a:lstStyle/>
        <a:p>
          <a:endParaRPr lang="en-US"/>
        </a:p>
      </dgm:t>
    </dgm:pt>
    <dgm:pt modelId="{F2C4F494-32D7-4B73-914E-6B3C34E84652}" type="sibTrans" cxnId="{9E16A308-25BC-4068-BD05-8E74083E8B64}">
      <dgm:prSet/>
      <dgm:spPr/>
      <dgm:t>
        <a:bodyPr/>
        <a:lstStyle/>
        <a:p>
          <a:endParaRPr lang="en-US"/>
        </a:p>
      </dgm:t>
    </dgm:pt>
    <dgm:pt modelId="{3D5FC48A-8576-4B0F-A039-6CC8DA9B73C0}">
      <dgm:prSet phldrT="[Text]"/>
      <dgm:spPr/>
      <dgm:t>
        <a:bodyPr/>
        <a:lstStyle/>
        <a:p>
          <a:r>
            <a:rPr lang="en-US" dirty="0" smtClean="0"/>
            <a:t>3. “ White Flag”  Feedback Meeting </a:t>
          </a:r>
          <a:endParaRPr lang="en-US" dirty="0"/>
        </a:p>
      </dgm:t>
    </dgm:pt>
    <dgm:pt modelId="{5A719E0D-B933-4D1C-AD3B-DF04F834FAAB}" type="parTrans" cxnId="{BAB0D3FF-D853-4814-A071-2C484038AF71}">
      <dgm:prSet/>
      <dgm:spPr/>
      <dgm:t>
        <a:bodyPr/>
        <a:lstStyle/>
        <a:p>
          <a:endParaRPr lang="en-US"/>
        </a:p>
      </dgm:t>
    </dgm:pt>
    <dgm:pt modelId="{E379680A-7C7A-4641-A7B4-21FE28289831}" type="sibTrans" cxnId="{BAB0D3FF-D853-4814-A071-2C484038AF71}">
      <dgm:prSet/>
      <dgm:spPr/>
      <dgm:t>
        <a:bodyPr/>
        <a:lstStyle/>
        <a:p>
          <a:endParaRPr lang="en-US"/>
        </a:p>
      </dgm:t>
    </dgm:pt>
    <dgm:pt modelId="{B840CAD4-DF5E-490F-963E-966A41BC8080}">
      <dgm:prSet phldrT="[Text]"/>
      <dgm:spPr/>
      <dgm:t>
        <a:bodyPr/>
        <a:lstStyle/>
        <a:p>
          <a:r>
            <a:rPr lang="en-US" dirty="0" smtClean="0"/>
            <a:t>4. Review  Relationship Assessments  </a:t>
          </a:r>
          <a:endParaRPr lang="en-US" dirty="0"/>
        </a:p>
      </dgm:t>
    </dgm:pt>
    <dgm:pt modelId="{9D5264FD-CE8C-4D97-AB4A-04820DE19CFA}" type="parTrans" cxnId="{4BC5A3FF-A316-4CCD-A7D4-48875349FF3F}">
      <dgm:prSet/>
      <dgm:spPr/>
      <dgm:t>
        <a:bodyPr/>
        <a:lstStyle/>
        <a:p>
          <a:endParaRPr lang="en-US"/>
        </a:p>
      </dgm:t>
    </dgm:pt>
    <dgm:pt modelId="{8487CBF9-18CA-4D92-B8B6-02E3151F4271}" type="sibTrans" cxnId="{4BC5A3FF-A316-4CCD-A7D4-48875349FF3F}">
      <dgm:prSet/>
      <dgm:spPr/>
      <dgm:t>
        <a:bodyPr/>
        <a:lstStyle/>
        <a:p>
          <a:endParaRPr lang="en-US"/>
        </a:p>
      </dgm:t>
    </dgm:pt>
    <dgm:pt modelId="{4E9DD9AA-3909-41DF-B244-AD1A251119B2}">
      <dgm:prSet phldrT="[Text]"/>
      <dgm:spPr/>
      <dgm:t>
        <a:bodyPr/>
        <a:lstStyle/>
        <a:p>
          <a:r>
            <a:rPr lang="en-US" dirty="0" smtClean="0"/>
            <a:t>5. Review System Opportunities  </a:t>
          </a:r>
          <a:endParaRPr lang="en-US" dirty="0"/>
        </a:p>
      </dgm:t>
    </dgm:pt>
    <dgm:pt modelId="{A150070D-042E-477A-8FCB-86397D486F47}" type="parTrans" cxnId="{8EA3D986-A86E-4695-A02A-8701368BA059}">
      <dgm:prSet/>
      <dgm:spPr/>
      <dgm:t>
        <a:bodyPr/>
        <a:lstStyle/>
        <a:p>
          <a:endParaRPr lang="en-US"/>
        </a:p>
      </dgm:t>
    </dgm:pt>
    <dgm:pt modelId="{7D4481DD-8938-4CF7-8AEE-2DBC32F232C7}" type="sibTrans" cxnId="{8EA3D986-A86E-4695-A02A-8701368BA059}">
      <dgm:prSet/>
      <dgm:spPr/>
      <dgm:t>
        <a:bodyPr/>
        <a:lstStyle/>
        <a:p>
          <a:endParaRPr lang="en-US"/>
        </a:p>
      </dgm:t>
    </dgm:pt>
    <dgm:pt modelId="{573661D0-15CF-4439-8A4F-6A06B8B9CC37}">
      <dgm:prSet phldrT="[Text]"/>
      <dgm:spPr/>
      <dgm:t>
        <a:bodyPr/>
        <a:lstStyle/>
        <a:p>
          <a:r>
            <a:rPr lang="en-US" dirty="0" smtClean="0"/>
            <a:t>6. Agreements for Improvement </a:t>
          </a:r>
          <a:endParaRPr lang="en-US" dirty="0"/>
        </a:p>
      </dgm:t>
    </dgm:pt>
    <dgm:pt modelId="{9B78D7B6-8C9C-4D8E-9681-DFDF0C337790}" type="parTrans" cxnId="{10134A63-108F-4D9C-BD28-8D1C3D2548D8}">
      <dgm:prSet/>
      <dgm:spPr/>
      <dgm:t>
        <a:bodyPr/>
        <a:lstStyle/>
        <a:p>
          <a:endParaRPr lang="en-US"/>
        </a:p>
      </dgm:t>
    </dgm:pt>
    <dgm:pt modelId="{DF5C785F-F9E7-4449-AF7E-627D045B2ABD}" type="sibTrans" cxnId="{10134A63-108F-4D9C-BD28-8D1C3D2548D8}">
      <dgm:prSet/>
      <dgm:spPr/>
      <dgm:t>
        <a:bodyPr/>
        <a:lstStyle/>
        <a:p>
          <a:endParaRPr lang="en-US"/>
        </a:p>
      </dgm:t>
    </dgm:pt>
    <dgm:pt modelId="{42A5D645-E960-488F-96CB-00E58C620292}" type="pres">
      <dgm:prSet presAssocID="{64730B35-635B-4F3C-8052-A59498FCA1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778FD7-E78F-469B-BE50-B59560EFA85A}" type="pres">
      <dgm:prSet presAssocID="{DDD7C0BE-BABE-4706-B74D-3CFE75D10E8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5AEEC4F-EE42-4A97-A48F-295861A043A4}" type="pres">
      <dgm:prSet presAssocID="{DE613B76-3997-475B-AFAE-3E45D983062A}" presName="Accent1" presStyleCnt="0"/>
      <dgm:spPr/>
    </dgm:pt>
    <dgm:pt modelId="{2CD98756-B327-4CC9-99AD-3286D9762201}" type="pres">
      <dgm:prSet presAssocID="{DE613B76-3997-475B-AFAE-3E45D983062A}" presName="Accent" presStyleLbl="bgShp" presStyleIdx="0" presStyleCnt="6"/>
      <dgm:spPr/>
    </dgm:pt>
    <dgm:pt modelId="{29628CDA-B659-4ADF-B83B-EAC80EA67403}" type="pres">
      <dgm:prSet presAssocID="{DE613B76-3997-475B-AFAE-3E45D983062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2D0A7-4330-489B-A1E3-D25B37D8805E}" type="pres">
      <dgm:prSet presAssocID="{C68284BF-B09C-4673-9CDD-012D7D416749}" presName="Accent2" presStyleCnt="0"/>
      <dgm:spPr/>
    </dgm:pt>
    <dgm:pt modelId="{12A559BD-76F2-4C92-ACA6-5C4FEE2F9383}" type="pres">
      <dgm:prSet presAssocID="{C68284BF-B09C-4673-9CDD-012D7D416749}" presName="Accent" presStyleLbl="bgShp" presStyleIdx="1" presStyleCnt="6"/>
      <dgm:spPr/>
    </dgm:pt>
    <dgm:pt modelId="{A225D05B-66EA-47F0-A1FD-57395C3A5E8F}" type="pres">
      <dgm:prSet presAssocID="{C68284BF-B09C-4673-9CDD-012D7D416749}" presName="Child2" presStyleLbl="node1" presStyleIdx="1" presStyleCnt="6" custLinFactNeighborX="-1841" custLinFactNeighborY="22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80BDD-0954-45E7-97CB-FFB663F27E2E}" type="pres">
      <dgm:prSet presAssocID="{3D5FC48A-8576-4B0F-A039-6CC8DA9B73C0}" presName="Accent3" presStyleCnt="0"/>
      <dgm:spPr/>
    </dgm:pt>
    <dgm:pt modelId="{B87FF920-9418-4C33-8A69-D3E9CDDA7878}" type="pres">
      <dgm:prSet presAssocID="{3D5FC48A-8576-4B0F-A039-6CC8DA9B73C0}" presName="Accent" presStyleLbl="bgShp" presStyleIdx="2" presStyleCnt="6"/>
      <dgm:spPr/>
    </dgm:pt>
    <dgm:pt modelId="{FF063929-572B-413B-8D7A-23A4E53E62C9}" type="pres">
      <dgm:prSet presAssocID="{3D5FC48A-8576-4B0F-A039-6CC8DA9B73C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2792A-3FAE-40FE-A08C-830C7D5ACF32}" type="pres">
      <dgm:prSet presAssocID="{B840CAD4-DF5E-490F-963E-966A41BC8080}" presName="Accent4" presStyleCnt="0"/>
      <dgm:spPr/>
    </dgm:pt>
    <dgm:pt modelId="{F27D9C60-971A-4312-8550-235C763BC333}" type="pres">
      <dgm:prSet presAssocID="{B840CAD4-DF5E-490F-963E-966A41BC8080}" presName="Accent" presStyleLbl="bgShp" presStyleIdx="3" presStyleCnt="6"/>
      <dgm:spPr/>
    </dgm:pt>
    <dgm:pt modelId="{B6FD72FA-9E07-4844-9D31-A7AD38D1D643}" type="pres">
      <dgm:prSet presAssocID="{B840CAD4-DF5E-490F-963E-966A41BC808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0A861-9950-4B6B-97E3-9E773EF04E55}" type="pres">
      <dgm:prSet presAssocID="{4E9DD9AA-3909-41DF-B244-AD1A251119B2}" presName="Accent5" presStyleCnt="0"/>
      <dgm:spPr/>
    </dgm:pt>
    <dgm:pt modelId="{240BA1A6-C4DF-4FF8-BCEF-1DD6380325F2}" type="pres">
      <dgm:prSet presAssocID="{4E9DD9AA-3909-41DF-B244-AD1A251119B2}" presName="Accent" presStyleLbl="bgShp" presStyleIdx="4" presStyleCnt="6"/>
      <dgm:spPr/>
    </dgm:pt>
    <dgm:pt modelId="{0005DC4F-89F4-4A30-A06E-633C6000D324}" type="pres">
      <dgm:prSet presAssocID="{4E9DD9AA-3909-41DF-B244-AD1A251119B2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0DDD5-1450-4CAA-B75E-CCC2C0D535A1}" type="pres">
      <dgm:prSet presAssocID="{573661D0-15CF-4439-8A4F-6A06B8B9CC37}" presName="Accent6" presStyleCnt="0"/>
      <dgm:spPr/>
    </dgm:pt>
    <dgm:pt modelId="{DCF5AF0F-B787-4F73-AA74-3E8B17B993BF}" type="pres">
      <dgm:prSet presAssocID="{573661D0-15CF-4439-8A4F-6A06B8B9CC37}" presName="Accent" presStyleLbl="bgShp" presStyleIdx="5" presStyleCnt="6"/>
      <dgm:spPr/>
    </dgm:pt>
    <dgm:pt modelId="{C0037699-BBB1-455D-BE8E-B65F08B8A4C3}" type="pres">
      <dgm:prSet presAssocID="{573661D0-15CF-4439-8A4F-6A06B8B9CC3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BD5CF6-5BE9-4F70-BA2F-BB2F7F0A2A7E}" type="presOf" srcId="{DDD7C0BE-BABE-4706-B74D-3CFE75D10E82}" destId="{BE778FD7-E78F-469B-BE50-B59560EFA85A}" srcOrd="0" destOrd="0" presId="urn:microsoft.com/office/officeart/2011/layout/HexagonRadial"/>
    <dgm:cxn modelId="{85C20BE6-797C-4C39-9E22-48F6A5BB2678}" type="presOf" srcId="{573661D0-15CF-4439-8A4F-6A06B8B9CC37}" destId="{C0037699-BBB1-455D-BE8E-B65F08B8A4C3}" srcOrd="0" destOrd="0" presId="urn:microsoft.com/office/officeart/2011/layout/HexagonRadial"/>
    <dgm:cxn modelId="{1C3C78E8-237E-43D0-A0B0-BBB5B7914E41}" type="presOf" srcId="{B840CAD4-DF5E-490F-963E-966A41BC8080}" destId="{B6FD72FA-9E07-4844-9D31-A7AD38D1D643}" srcOrd="0" destOrd="0" presId="urn:microsoft.com/office/officeart/2011/layout/HexagonRadial"/>
    <dgm:cxn modelId="{9E16A308-25BC-4068-BD05-8E74083E8B64}" srcId="{DDD7C0BE-BABE-4706-B74D-3CFE75D10E82}" destId="{C68284BF-B09C-4673-9CDD-012D7D416749}" srcOrd="1" destOrd="0" parTransId="{05A403D4-A83C-4902-A431-E980DF0AF8FE}" sibTransId="{F2C4F494-32D7-4B73-914E-6B3C34E84652}"/>
    <dgm:cxn modelId="{B5463F43-2E08-4405-A105-C8E1E337AADC}" type="presOf" srcId="{C68284BF-B09C-4673-9CDD-012D7D416749}" destId="{A225D05B-66EA-47F0-A1FD-57395C3A5E8F}" srcOrd="0" destOrd="0" presId="urn:microsoft.com/office/officeart/2011/layout/HexagonRadial"/>
    <dgm:cxn modelId="{A915CA90-E7FB-46F6-A7A6-196EF4FAA9DB}" srcId="{64730B35-635B-4F3C-8052-A59498FCA102}" destId="{DDD7C0BE-BABE-4706-B74D-3CFE75D10E82}" srcOrd="0" destOrd="0" parTransId="{32F6CCDB-7541-426E-AF15-49F59AFC77CE}" sibTransId="{E1CC3F15-1028-4C83-B4A5-7515BB3D0F86}"/>
    <dgm:cxn modelId="{94E3CBE5-91F7-411A-8ECB-EF57BAACAE73}" type="presOf" srcId="{4E9DD9AA-3909-41DF-B244-AD1A251119B2}" destId="{0005DC4F-89F4-4A30-A06E-633C6000D324}" srcOrd="0" destOrd="0" presId="urn:microsoft.com/office/officeart/2011/layout/HexagonRadial"/>
    <dgm:cxn modelId="{798977CF-E831-4D53-B759-3C69E51932B3}" type="presOf" srcId="{3D5FC48A-8576-4B0F-A039-6CC8DA9B73C0}" destId="{FF063929-572B-413B-8D7A-23A4E53E62C9}" srcOrd="0" destOrd="0" presId="urn:microsoft.com/office/officeart/2011/layout/HexagonRadial"/>
    <dgm:cxn modelId="{844FAF7D-9E66-4CF2-ACC8-DA8CE96572E4}" type="presOf" srcId="{64730B35-635B-4F3C-8052-A59498FCA102}" destId="{42A5D645-E960-488F-96CB-00E58C620292}" srcOrd="0" destOrd="0" presId="urn:microsoft.com/office/officeart/2011/layout/HexagonRadial"/>
    <dgm:cxn modelId="{10134A63-108F-4D9C-BD28-8D1C3D2548D8}" srcId="{DDD7C0BE-BABE-4706-B74D-3CFE75D10E82}" destId="{573661D0-15CF-4439-8A4F-6A06B8B9CC37}" srcOrd="5" destOrd="0" parTransId="{9B78D7B6-8C9C-4D8E-9681-DFDF0C337790}" sibTransId="{DF5C785F-F9E7-4449-AF7E-627D045B2ABD}"/>
    <dgm:cxn modelId="{4BC5A3FF-A316-4CCD-A7D4-48875349FF3F}" srcId="{DDD7C0BE-BABE-4706-B74D-3CFE75D10E82}" destId="{B840CAD4-DF5E-490F-963E-966A41BC8080}" srcOrd="3" destOrd="0" parTransId="{9D5264FD-CE8C-4D97-AB4A-04820DE19CFA}" sibTransId="{8487CBF9-18CA-4D92-B8B6-02E3151F4271}"/>
    <dgm:cxn modelId="{8EA3D986-A86E-4695-A02A-8701368BA059}" srcId="{DDD7C0BE-BABE-4706-B74D-3CFE75D10E82}" destId="{4E9DD9AA-3909-41DF-B244-AD1A251119B2}" srcOrd="4" destOrd="0" parTransId="{A150070D-042E-477A-8FCB-86397D486F47}" sibTransId="{7D4481DD-8938-4CF7-8AEE-2DBC32F232C7}"/>
    <dgm:cxn modelId="{81C78BCF-EE22-4CEF-88F1-46A8667B1C89}" srcId="{DDD7C0BE-BABE-4706-B74D-3CFE75D10E82}" destId="{DE613B76-3997-475B-AFAE-3E45D983062A}" srcOrd="0" destOrd="0" parTransId="{806819B0-4F2E-418E-97FF-73220E759D34}" sibTransId="{81E93E99-ACF0-4E9A-80A9-F21C3AA527C6}"/>
    <dgm:cxn modelId="{BAB0D3FF-D853-4814-A071-2C484038AF71}" srcId="{DDD7C0BE-BABE-4706-B74D-3CFE75D10E82}" destId="{3D5FC48A-8576-4B0F-A039-6CC8DA9B73C0}" srcOrd="2" destOrd="0" parTransId="{5A719E0D-B933-4D1C-AD3B-DF04F834FAAB}" sibTransId="{E379680A-7C7A-4641-A7B4-21FE28289831}"/>
    <dgm:cxn modelId="{C4D09E69-68F6-4551-AF0C-0D594EC53868}" type="presOf" srcId="{DE613B76-3997-475B-AFAE-3E45D983062A}" destId="{29628CDA-B659-4ADF-B83B-EAC80EA67403}" srcOrd="0" destOrd="0" presId="urn:microsoft.com/office/officeart/2011/layout/HexagonRadial"/>
    <dgm:cxn modelId="{4008E481-1434-4CCA-888E-1C2857FADC9F}" type="presParOf" srcId="{42A5D645-E960-488F-96CB-00E58C620292}" destId="{BE778FD7-E78F-469B-BE50-B59560EFA85A}" srcOrd="0" destOrd="0" presId="urn:microsoft.com/office/officeart/2011/layout/HexagonRadial"/>
    <dgm:cxn modelId="{FDA46897-97C3-4E1B-BBA7-05F2DE7E02AE}" type="presParOf" srcId="{42A5D645-E960-488F-96CB-00E58C620292}" destId="{05AEEC4F-EE42-4A97-A48F-295861A043A4}" srcOrd="1" destOrd="0" presId="urn:microsoft.com/office/officeart/2011/layout/HexagonRadial"/>
    <dgm:cxn modelId="{8418C85B-DBDD-4049-8450-BA66FA5C3562}" type="presParOf" srcId="{05AEEC4F-EE42-4A97-A48F-295861A043A4}" destId="{2CD98756-B327-4CC9-99AD-3286D9762201}" srcOrd="0" destOrd="0" presId="urn:microsoft.com/office/officeart/2011/layout/HexagonRadial"/>
    <dgm:cxn modelId="{975B0267-9E45-4BB1-ACA4-542F9483AF48}" type="presParOf" srcId="{42A5D645-E960-488F-96CB-00E58C620292}" destId="{29628CDA-B659-4ADF-B83B-EAC80EA67403}" srcOrd="2" destOrd="0" presId="urn:microsoft.com/office/officeart/2011/layout/HexagonRadial"/>
    <dgm:cxn modelId="{6B9EEACE-DBD1-487C-8B06-C4DF92A425CE}" type="presParOf" srcId="{42A5D645-E960-488F-96CB-00E58C620292}" destId="{FE02D0A7-4330-489B-A1E3-D25B37D8805E}" srcOrd="3" destOrd="0" presId="urn:microsoft.com/office/officeart/2011/layout/HexagonRadial"/>
    <dgm:cxn modelId="{85644F1F-A31E-4DA0-BF56-91718FE77D19}" type="presParOf" srcId="{FE02D0A7-4330-489B-A1E3-D25B37D8805E}" destId="{12A559BD-76F2-4C92-ACA6-5C4FEE2F9383}" srcOrd="0" destOrd="0" presId="urn:microsoft.com/office/officeart/2011/layout/HexagonRadial"/>
    <dgm:cxn modelId="{A1FCA284-2A17-4E3C-A50A-C2DE70F6A5DD}" type="presParOf" srcId="{42A5D645-E960-488F-96CB-00E58C620292}" destId="{A225D05B-66EA-47F0-A1FD-57395C3A5E8F}" srcOrd="4" destOrd="0" presId="urn:microsoft.com/office/officeart/2011/layout/HexagonRadial"/>
    <dgm:cxn modelId="{0A65A3AD-826C-4C29-A532-3EA62930F43B}" type="presParOf" srcId="{42A5D645-E960-488F-96CB-00E58C620292}" destId="{2E280BDD-0954-45E7-97CB-FFB663F27E2E}" srcOrd="5" destOrd="0" presId="urn:microsoft.com/office/officeart/2011/layout/HexagonRadial"/>
    <dgm:cxn modelId="{9B67B9A1-8E66-4DF1-B528-12C02C5EABA8}" type="presParOf" srcId="{2E280BDD-0954-45E7-97CB-FFB663F27E2E}" destId="{B87FF920-9418-4C33-8A69-D3E9CDDA7878}" srcOrd="0" destOrd="0" presId="urn:microsoft.com/office/officeart/2011/layout/HexagonRadial"/>
    <dgm:cxn modelId="{2454347F-E48A-43C5-8CC4-E3553987034C}" type="presParOf" srcId="{42A5D645-E960-488F-96CB-00E58C620292}" destId="{FF063929-572B-413B-8D7A-23A4E53E62C9}" srcOrd="6" destOrd="0" presId="urn:microsoft.com/office/officeart/2011/layout/HexagonRadial"/>
    <dgm:cxn modelId="{F9884698-246F-4158-B914-72D4CE7CB993}" type="presParOf" srcId="{42A5D645-E960-488F-96CB-00E58C620292}" destId="{C242792A-3FAE-40FE-A08C-830C7D5ACF32}" srcOrd="7" destOrd="0" presId="urn:microsoft.com/office/officeart/2011/layout/HexagonRadial"/>
    <dgm:cxn modelId="{6EC8A2FD-5A5C-4DA5-8BF2-A45CA3615F66}" type="presParOf" srcId="{C242792A-3FAE-40FE-A08C-830C7D5ACF32}" destId="{F27D9C60-971A-4312-8550-235C763BC333}" srcOrd="0" destOrd="0" presId="urn:microsoft.com/office/officeart/2011/layout/HexagonRadial"/>
    <dgm:cxn modelId="{0C7B09C3-5B0A-4814-894B-3B991969D3E2}" type="presParOf" srcId="{42A5D645-E960-488F-96CB-00E58C620292}" destId="{B6FD72FA-9E07-4844-9D31-A7AD38D1D643}" srcOrd="8" destOrd="0" presId="urn:microsoft.com/office/officeart/2011/layout/HexagonRadial"/>
    <dgm:cxn modelId="{F4F7E360-0E95-4373-88FF-6B417BD7DA15}" type="presParOf" srcId="{42A5D645-E960-488F-96CB-00E58C620292}" destId="{6590A861-9950-4B6B-97E3-9E773EF04E55}" srcOrd="9" destOrd="0" presId="urn:microsoft.com/office/officeart/2011/layout/HexagonRadial"/>
    <dgm:cxn modelId="{3AC37D36-68E7-4366-B88A-470D839F5521}" type="presParOf" srcId="{6590A861-9950-4B6B-97E3-9E773EF04E55}" destId="{240BA1A6-C4DF-4FF8-BCEF-1DD6380325F2}" srcOrd="0" destOrd="0" presId="urn:microsoft.com/office/officeart/2011/layout/HexagonRadial"/>
    <dgm:cxn modelId="{915C2941-6169-4F82-AB23-512CF9439220}" type="presParOf" srcId="{42A5D645-E960-488F-96CB-00E58C620292}" destId="{0005DC4F-89F4-4A30-A06E-633C6000D324}" srcOrd="10" destOrd="0" presId="urn:microsoft.com/office/officeart/2011/layout/HexagonRadial"/>
    <dgm:cxn modelId="{D639AC13-2827-4B6E-9490-06351CB93CCA}" type="presParOf" srcId="{42A5D645-E960-488F-96CB-00E58C620292}" destId="{FBE0DDD5-1450-4CAA-B75E-CCC2C0D535A1}" srcOrd="11" destOrd="0" presId="urn:microsoft.com/office/officeart/2011/layout/HexagonRadial"/>
    <dgm:cxn modelId="{F57578A4-6558-4731-BE94-974F932DFCE8}" type="presParOf" srcId="{FBE0DDD5-1450-4CAA-B75E-CCC2C0D535A1}" destId="{DCF5AF0F-B787-4F73-AA74-3E8B17B993BF}" srcOrd="0" destOrd="0" presId="urn:microsoft.com/office/officeart/2011/layout/HexagonRadial"/>
    <dgm:cxn modelId="{AB9C5154-58F9-4363-925E-2BDED3FB0364}" type="presParOf" srcId="{42A5D645-E960-488F-96CB-00E58C620292}" destId="{C0037699-BBB1-455D-BE8E-B65F08B8A4C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78FD7-E78F-469B-BE50-B59560EFA85A}">
      <dsp:nvSpPr>
        <dsp:cNvPr id="0" name=""/>
        <dsp:cNvSpPr/>
      </dsp:nvSpPr>
      <dsp:spPr>
        <a:xfrm>
          <a:off x="3388277" y="1622419"/>
          <a:ext cx="2062166" cy="17838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Manager &amp; Employee Both  Do This </a:t>
          </a:r>
          <a:endParaRPr lang="en-US" sz="1500" kern="1200" dirty="0"/>
        </a:p>
      </dsp:txBody>
      <dsp:txXfrm>
        <a:off x="3730007" y="1918029"/>
        <a:ext cx="1378706" cy="1192637"/>
      </dsp:txXfrm>
    </dsp:sp>
    <dsp:sp modelId="{12A559BD-76F2-4C92-ACA6-5C4FEE2F9383}">
      <dsp:nvSpPr>
        <dsp:cNvPr id="0" name=""/>
        <dsp:cNvSpPr/>
      </dsp:nvSpPr>
      <dsp:spPr>
        <a:xfrm>
          <a:off x="4679589" y="76896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28CDA-B659-4ADF-B83B-EAC80EA67403}">
      <dsp:nvSpPr>
        <dsp:cNvPr id="0" name=""/>
        <dsp:cNvSpPr/>
      </dsp:nvSpPr>
      <dsp:spPr>
        <a:xfrm>
          <a:off x="3578232" y="0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0" kern="1200" dirty="0" smtClean="0"/>
            <a:t>1. Complete Relationship Self -Assessment </a:t>
          </a:r>
          <a:endParaRPr lang="en-US" sz="1500" i="0" kern="1200" dirty="0"/>
        </a:p>
      </dsp:txBody>
      <dsp:txXfrm>
        <a:off x="3858289" y="242283"/>
        <a:ext cx="1129816" cy="977422"/>
      </dsp:txXfrm>
    </dsp:sp>
    <dsp:sp modelId="{B87FF920-9418-4C33-8A69-D3E9CDDA7878}">
      <dsp:nvSpPr>
        <dsp:cNvPr id="0" name=""/>
        <dsp:cNvSpPr/>
      </dsp:nvSpPr>
      <dsp:spPr>
        <a:xfrm>
          <a:off x="5587633" y="2022241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25D05B-66EA-47F0-A1FD-57395C3A5E8F}">
      <dsp:nvSpPr>
        <dsp:cNvPr id="0" name=""/>
        <dsp:cNvSpPr/>
      </dsp:nvSpPr>
      <dsp:spPr>
        <a:xfrm>
          <a:off x="5096983" y="931399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2.  Complete System Opportunity Checklist </a:t>
          </a:r>
          <a:endParaRPr lang="en-US" sz="1500" kern="1200" dirty="0"/>
        </a:p>
      </dsp:txBody>
      <dsp:txXfrm>
        <a:off x="5377040" y="1173682"/>
        <a:ext cx="1129816" cy="977422"/>
      </dsp:txXfrm>
    </dsp:sp>
    <dsp:sp modelId="{F27D9C60-971A-4312-8550-235C763BC333}">
      <dsp:nvSpPr>
        <dsp:cNvPr id="0" name=""/>
        <dsp:cNvSpPr/>
      </dsp:nvSpPr>
      <dsp:spPr>
        <a:xfrm>
          <a:off x="4956847" y="3436955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63929-572B-413B-8D7A-23A4E53E62C9}">
      <dsp:nvSpPr>
        <dsp:cNvPr id="0" name=""/>
        <dsp:cNvSpPr/>
      </dsp:nvSpPr>
      <dsp:spPr>
        <a:xfrm>
          <a:off x="5128094" y="2666984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3. “ White Flag”  Feedback Meeting </a:t>
          </a:r>
          <a:endParaRPr lang="en-US" sz="1500" kern="1200" dirty="0"/>
        </a:p>
      </dsp:txBody>
      <dsp:txXfrm>
        <a:off x="5408151" y="2909267"/>
        <a:ext cx="1129816" cy="977422"/>
      </dsp:txXfrm>
    </dsp:sp>
    <dsp:sp modelId="{240BA1A6-C4DF-4FF8-BCEF-1DD6380325F2}">
      <dsp:nvSpPr>
        <dsp:cNvPr id="0" name=""/>
        <dsp:cNvSpPr/>
      </dsp:nvSpPr>
      <dsp:spPr>
        <a:xfrm>
          <a:off x="3392114" y="3583807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D72FA-9E07-4844-9D31-A7AD38D1D643}">
      <dsp:nvSpPr>
        <dsp:cNvPr id="0" name=""/>
        <dsp:cNvSpPr/>
      </dsp:nvSpPr>
      <dsp:spPr>
        <a:xfrm>
          <a:off x="3578232" y="3567211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4. Review  Relationship Assessments  </a:t>
          </a:r>
          <a:endParaRPr lang="en-US" sz="1500" kern="1200" dirty="0"/>
        </a:p>
      </dsp:txBody>
      <dsp:txXfrm>
        <a:off x="3858289" y="3809494"/>
        <a:ext cx="1129816" cy="977422"/>
      </dsp:txXfrm>
    </dsp:sp>
    <dsp:sp modelId="{DCF5AF0F-B787-4F73-AA74-3E8B17B993BF}">
      <dsp:nvSpPr>
        <dsp:cNvPr id="0" name=""/>
        <dsp:cNvSpPr/>
      </dsp:nvSpPr>
      <dsp:spPr>
        <a:xfrm>
          <a:off x="2469200" y="2331034"/>
          <a:ext cx="778049" cy="67039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5DC4F-89F4-4A30-A06E-633C6000D324}">
      <dsp:nvSpPr>
        <dsp:cNvPr id="0" name=""/>
        <dsp:cNvSpPr/>
      </dsp:nvSpPr>
      <dsp:spPr>
        <a:xfrm>
          <a:off x="2021174" y="2667990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5. Review System Opportunities  </a:t>
          </a:r>
          <a:endParaRPr lang="en-US" sz="1500" kern="1200" dirty="0"/>
        </a:p>
      </dsp:txBody>
      <dsp:txXfrm>
        <a:off x="2301231" y="2910273"/>
        <a:ext cx="1129816" cy="977422"/>
      </dsp:txXfrm>
    </dsp:sp>
    <dsp:sp modelId="{C0037699-BBB1-455D-BE8E-B65F08B8A4C3}">
      <dsp:nvSpPr>
        <dsp:cNvPr id="0" name=""/>
        <dsp:cNvSpPr/>
      </dsp:nvSpPr>
      <dsp:spPr>
        <a:xfrm>
          <a:off x="2021174" y="897209"/>
          <a:ext cx="1689930" cy="14619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6. Agreements for Improvement </a:t>
          </a:r>
          <a:endParaRPr lang="en-US" sz="1500" kern="1200" dirty="0"/>
        </a:p>
      </dsp:txBody>
      <dsp:txXfrm>
        <a:off x="2301231" y="1139492"/>
        <a:ext cx="1129816" cy="977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024A219-AC86-4F31-BAB3-84B58DC1A20F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1E8C8E5-181C-441B-9B57-78A46E36DC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5438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W</a:t>
            </a:r>
            <a:r>
              <a:rPr lang="en-US" sz="3600" dirty="0">
                <a:solidFill>
                  <a:schemeClr val="bg1"/>
                </a:solidFill>
              </a:rPr>
              <a:t>. Edwards </a:t>
            </a:r>
            <a:r>
              <a:rPr lang="en-US" sz="3600" dirty="0" smtClean="0">
                <a:solidFill>
                  <a:schemeClr val="bg1"/>
                </a:solidFill>
              </a:rPr>
              <a:t>Deming-Based Performance </a:t>
            </a:r>
            <a:r>
              <a:rPr lang="en-US" sz="3600" dirty="0">
                <a:solidFill>
                  <a:schemeClr val="bg1"/>
                </a:solidFill>
              </a:rPr>
              <a:t>Management System </a:t>
            </a:r>
            <a:r>
              <a:rPr lang="en-US" sz="3600" dirty="0" smtClean="0">
                <a:solidFill>
                  <a:schemeClr val="bg1"/>
                </a:solidFill>
              </a:rPr>
              <a:t>Focusing on Trust and Engagement to </a:t>
            </a:r>
            <a:r>
              <a:rPr lang="en-US" sz="3600" dirty="0">
                <a:solidFill>
                  <a:schemeClr val="bg1"/>
                </a:solidFill>
              </a:rPr>
              <a:t>Support Six Sigma / LEAN </a:t>
            </a:r>
            <a:r>
              <a:rPr lang="en-US" sz="3600" dirty="0" smtClean="0">
                <a:solidFill>
                  <a:schemeClr val="bg1"/>
                </a:solidFill>
              </a:rPr>
              <a:t>Organizations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763000" cy="297180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en-US" sz="9600" dirty="0">
                <a:solidFill>
                  <a:schemeClr val="tx1"/>
                </a:solidFill>
              </a:rPr>
              <a:t>HR </a:t>
            </a:r>
            <a:r>
              <a:rPr lang="en-US" sz="9600" dirty="0" smtClean="0">
                <a:solidFill>
                  <a:schemeClr val="tx1"/>
                </a:solidFill>
              </a:rPr>
              <a:t>Specialty Products &amp; Services </a:t>
            </a:r>
            <a:r>
              <a:rPr lang="en-US" sz="9600" dirty="0" smtClean="0">
                <a:solidFill>
                  <a:schemeClr val="tx1"/>
                </a:solidFill>
              </a:rPr>
              <a:t>Catalogue </a:t>
            </a:r>
            <a:r>
              <a:rPr lang="en-US" sz="9600" dirty="0">
                <a:solidFill>
                  <a:schemeClr val="tx1"/>
                </a:solidFill>
              </a:rPr>
              <a:t>Executive Summary</a:t>
            </a:r>
          </a:p>
          <a:p>
            <a:pPr algn="ctr">
              <a:defRPr/>
            </a:pPr>
            <a:r>
              <a:rPr lang="en-US" sz="9600" dirty="0">
                <a:solidFill>
                  <a:schemeClr val="tx1"/>
                </a:solidFill>
              </a:rPr>
              <a:t>A No Frills Distillation of Vendor’s Marketing Collateral  </a:t>
            </a:r>
            <a:endParaRPr lang="en-US" sz="9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67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Thomas A Ference</a:t>
            </a:r>
            <a:endParaRPr lang="en-US" sz="4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President &amp; CEO</a:t>
            </a:r>
            <a:endParaRPr lang="en-US" sz="4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Human Resources Mining &amp; Distribution Co</a:t>
            </a:r>
            <a:endParaRPr lang="en-US" sz="4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sz="4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 </a:t>
            </a: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Office: 219-662-0201</a:t>
            </a: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Cell: 630-240-2583</a:t>
            </a: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Fax: 219-661-0236</a:t>
            </a: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e-mail: </a:t>
            </a:r>
            <a:r>
              <a:rPr lang="en-US" sz="4800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sz="4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</a:rPr>
              <a:t>Website: </a:t>
            </a:r>
            <a:r>
              <a:rPr lang="en-US" sz="4800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sz="4800" dirty="0">
              <a:solidFill>
                <a:schemeClr val="tx1"/>
              </a:solidFill>
            </a:endParaRPr>
          </a:p>
          <a:p>
            <a:pPr algn="ctr"/>
            <a:endParaRPr lang="en-US" sz="3300" dirty="0"/>
          </a:p>
          <a:p>
            <a:pPr algn="ctr">
              <a:defRPr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8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W. Edwards Deming-Based PM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typical performance review creates fear, damages </a:t>
            </a:r>
            <a:r>
              <a:rPr lang="en-US" sz="2400" dirty="0" smtClean="0"/>
              <a:t>relationships and </a:t>
            </a:r>
            <a:r>
              <a:rPr lang="en-US" sz="2400" dirty="0"/>
              <a:t>is a barrier to continuous quality </a:t>
            </a:r>
            <a:r>
              <a:rPr lang="en-US" sz="2400" dirty="0" smtClean="0"/>
              <a:t>improvement  and the free flow of information -Per Deming a “deadly disease”</a:t>
            </a:r>
          </a:p>
          <a:p>
            <a:r>
              <a:rPr lang="en-US" sz="2400" dirty="0" smtClean="0"/>
              <a:t>This </a:t>
            </a:r>
            <a:r>
              <a:rPr lang="en-US" sz="2400" dirty="0" smtClean="0"/>
              <a:t>system creates </a:t>
            </a:r>
            <a:r>
              <a:rPr lang="en-US" sz="2400" dirty="0"/>
              <a:t>a high trust environment </a:t>
            </a:r>
            <a:r>
              <a:rPr lang="en-US" sz="2400" dirty="0" smtClean="0"/>
              <a:t>by optimizing </a:t>
            </a:r>
            <a:r>
              <a:rPr lang="en-US" sz="2400" dirty="0"/>
              <a:t>the opportunity for cooperation and innovation to accomplish </a:t>
            </a:r>
            <a:r>
              <a:rPr lang="en-US" sz="2400" dirty="0" smtClean="0"/>
              <a:t>goals  -Manager does not grade or evaluate the employee as an individual-its not personal, it’s about the job</a:t>
            </a:r>
          </a:p>
          <a:p>
            <a:r>
              <a:rPr lang="en-US" sz="2400" dirty="0" smtClean="0"/>
              <a:t>Instead</a:t>
            </a:r>
            <a:r>
              <a:rPr lang="en-US" sz="2400" dirty="0" smtClean="0"/>
              <a:t>, </a:t>
            </a:r>
            <a:r>
              <a:rPr lang="en-US" sz="2400" dirty="0"/>
              <a:t>manager and employee become a cooperative team </a:t>
            </a:r>
            <a:r>
              <a:rPr lang="en-US" sz="2400" dirty="0" smtClean="0"/>
              <a:t>to focus on changing mutual behaviors so as to improve the business processes in which they both participate </a:t>
            </a:r>
          </a:p>
          <a:p>
            <a:r>
              <a:rPr lang="en-US" sz="2400" dirty="0" smtClean="0"/>
              <a:t>Inherently</a:t>
            </a:r>
            <a:r>
              <a:rPr lang="en-US" sz="2400" dirty="0" smtClean="0"/>
              <a:t>, managers learn how </a:t>
            </a:r>
            <a:r>
              <a:rPr lang="en-US" sz="2400" dirty="0"/>
              <a:t>to improve </a:t>
            </a:r>
            <a:r>
              <a:rPr lang="en-US" sz="2400" dirty="0" smtClean="0"/>
              <a:t>leadership effectiveness at </a:t>
            </a:r>
            <a:r>
              <a:rPr lang="en-US" sz="2400" dirty="0"/>
              <a:t>the same </a:t>
            </a:r>
            <a:r>
              <a:rPr lang="en-US" sz="2400" dirty="0" smtClean="0"/>
              <a:t>time employees improve performance</a:t>
            </a:r>
          </a:p>
          <a:p>
            <a:r>
              <a:rPr lang="en-US" sz="2400" dirty="0" smtClean="0"/>
              <a:t>This </a:t>
            </a:r>
            <a:r>
              <a:rPr lang="en-US" sz="2400" dirty="0" smtClean="0"/>
              <a:t>system focuses </a:t>
            </a:r>
            <a:r>
              <a:rPr lang="en-US" sz="2400" dirty="0"/>
              <a:t>on the future whereas the typical review focuses on what </a:t>
            </a:r>
            <a:r>
              <a:rPr lang="en-US" sz="2400" dirty="0" smtClean="0"/>
              <a:t>has happened </a:t>
            </a:r>
            <a:r>
              <a:rPr lang="en-US" sz="2400" dirty="0"/>
              <a:t>in the </a:t>
            </a:r>
            <a:r>
              <a:rPr lang="en-US" sz="2400" dirty="0" smtClean="0"/>
              <a:t>past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2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Mutual Performance Improvement Process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173098"/>
              </p:ext>
            </p:extLst>
          </p:nvPr>
        </p:nvGraphicFramePr>
        <p:xfrm>
          <a:off x="282388" y="10668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6681" y="2636520"/>
            <a:ext cx="26081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</a:t>
            </a:r>
            <a:r>
              <a:rPr lang="en-US" u="sng" dirty="0" smtClean="0"/>
              <a:t>Agreement Meeting</a:t>
            </a:r>
          </a:p>
          <a:p>
            <a:r>
              <a:rPr lang="en-US" dirty="0" smtClean="0"/>
              <a:t>-Career Decisions</a:t>
            </a:r>
          </a:p>
          <a:p>
            <a:r>
              <a:rPr lang="en-US" dirty="0" smtClean="0"/>
              <a:t>-Training Decisions </a:t>
            </a:r>
          </a:p>
          <a:p>
            <a:r>
              <a:rPr lang="en-US" dirty="0" smtClean="0"/>
              <a:t>-Agree on Objectives</a:t>
            </a:r>
          </a:p>
          <a:p>
            <a:r>
              <a:rPr lang="en-US" dirty="0" smtClean="0"/>
              <a:t>-Agree on Methods </a:t>
            </a:r>
          </a:p>
          <a:p>
            <a:r>
              <a:rPr lang="en-US" dirty="0" smtClean="0"/>
              <a:t>-Meeting Documentation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Manager </a:t>
            </a:r>
            <a:r>
              <a:rPr lang="en-US" sz="2800" dirty="0" smtClean="0"/>
              <a:t>and Employee Independently Self-Assess Quality of Relationship (</a:t>
            </a:r>
            <a:r>
              <a:rPr lang="en-US" sz="2800" dirty="0" smtClean="0"/>
              <a:t>Manager Example) </a:t>
            </a:r>
            <a:endParaRPr lang="en-US" sz="2800" dirty="0"/>
          </a:p>
        </p:txBody>
      </p:sp>
      <p:graphicFrame>
        <p:nvGraphicFramePr>
          <p:cNvPr id="9" name="Group 9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941577"/>
              </p:ext>
            </p:extLst>
          </p:nvPr>
        </p:nvGraphicFramePr>
        <p:xfrm>
          <a:off x="152400" y="1295403"/>
          <a:ext cx="8763000" cy="4800599"/>
        </p:xfrm>
        <a:graphic>
          <a:graphicData uri="http://schemas.openxmlformats.org/drawingml/2006/table">
            <a:tbl>
              <a:tblPr/>
              <a:tblGrid>
                <a:gridCol w="7431258"/>
                <a:gridCol w="263273"/>
                <a:gridCol w="265195"/>
                <a:gridCol w="265195"/>
                <a:gridCol w="265195"/>
                <a:gridCol w="272884"/>
              </a:tblGrid>
              <a:tr h="36168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Statement: A scale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of 1 – 5 where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is strongly disagree and 5 is strongly 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trusts me.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  I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trust the employee.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treats others with the utmost respect and integrity.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93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2743200" algn="ctr"/>
                          <a:tab pos="5486400" algn="r"/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works as a team player without being asked or expecting incentives.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93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shows they care about quality by continuously improving what they do without being asked or expecting incentives.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93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continuously makes suggestions without being asked or expecting incentives.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  I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promptly evaluate and implement their suggestions.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689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is proactive in his/her approach to work (not reactive).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93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9.  When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my employee makes a mistake he/she lets the appropriate people know without hesitation.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93">
                <a:tc>
                  <a:txBody>
                    <a:bodyPr/>
                    <a:lstStyle/>
                    <a:p>
                      <a:pPr marL="0" marR="0" lvl="0" indent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200"/>
                        <a:buFont typeface="+mj-lt"/>
                        <a:buNone/>
                        <a:tabLst>
                          <a:tab pos="45466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 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employee and I are aligned on the purpose and vision of the unit/section.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51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Manager </a:t>
            </a:r>
            <a:r>
              <a:rPr lang="en-US" sz="2800" dirty="0"/>
              <a:t>and Employee </a:t>
            </a:r>
            <a:r>
              <a:rPr lang="en-US" sz="2800" dirty="0" smtClean="0"/>
              <a:t>Independently Assess Opportunities for Process Optimization – (Employee </a:t>
            </a:r>
            <a:r>
              <a:rPr lang="en-US" sz="2800" dirty="0" smtClean="0"/>
              <a:t>Example) </a:t>
            </a:r>
            <a:endParaRPr lang="en-US" sz="2800" dirty="0"/>
          </a:p>
        </p:txBody>
      </p:sp>
      <p:graphicFrame>
        <p:nvGraphicFramePr>
          <p:cNvPr id="4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136332"/>
              </p:ext>
            </p:extLst>
          </p:nvPr>
        </p:nvGraphicFramePr>
        <p:xfrm>
          <a:off x="304800" y="1219200"/>
          <a:ext cx="8610599" cy="4937760"/>
        </p:xfrm>
        <a:graphic>
          <a:graphicData uri="http://schemas.openxmlformats.org/drawingml/2006/table">
            <a:tbl>
              <a:tblPr/>
              <a:tblGrid>
                <a:gridCol w="3276600"/>
                <a:gridCol w="5333999"/>
              </a:tblGrid>
              <a:tr h="30009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My skills and education match my current role/job responsibilities.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Agree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I am clear about what is expected of me in my role/job responsibilities.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Agree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I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am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clear about the Values and what is expected of me in following the Values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Agree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I have all the resources I need to perform my role/job responsibilities.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Agree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I have a clear career plan that will help me achieve what I want.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Agree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I am continuously learning in my current role/job responsibilities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1     2     3     4     5     6     7     8     9     10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Managers in the Organization follow values with me.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1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1     2     3     4     5     6     7     8     9     10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Completely             Somewhat                      Completely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Disagree                Agree                              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Fellow workers follow values with me.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4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" y="457200"/>
            <a:ext cx="90678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Continuous Performance Improvement Meetings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802931"/>
              </p:ext>
            </p:extLst>
          </p:nvPr>
        </p:nvGraphicFramePr>
        <p:xfrm>
          <a:off x="0" y="1752600"/>
          <a:ext cx="9144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Grafx" r:id="rId3" imgW="11559600" imgH="3904560" progId="iGrafx.Document">
                  <p:embed/>
                </p:oleObj>
              </mc:Choice>
              <mc:Fallback>
                <p:oleObj name="iGrafx" r:id="rId3" imgW="11559600" imgH="3904560" progId="iGrafx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1440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6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product/service is contained in the HR Specialty Products &amp; Services Catalogue™ </a:t>
            </a:r>
          </a:p>
          <a:p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2708180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122</TotalTime>
  <Words>820</Words>
  <Application>Microsoft Office PowerPoint</Application>
  <PresentationFormat>On-screen Show (4:3)</PresentationFormat>
  <Paragraphs>140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NewsPrint</vt:lpstr>
      <vt:lpstr>iGrafx</vt:lpstr>
      <vt:lpstr> W. Edwards Deming-Based Performance Management System Focusing on Trust and Engagement to Support Six Sigma / LEAN Organizations </vt:lpstr>
      <vt:lpstr>W. Edwards Deming-Based PM System</vt:lpstr>
      <vt:lpstr>Mutual Performance Improvement Process</vt:lpstr>
      <vt:lpstr>Manager and Employee Independently Self-Assess Quality of Relationship (Manager Example) </vt:lpstr>
      <vt:lpstr>Manager and Employee Independently Assess Opportunities for Process Optimization – (Employee Example) </vt:lpstr>
      <vt:lpstr>Continuous Performance Improvement Meetings 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W. Edwards Deming-Based Performance Management System Focusing on Trust and Engagement to Support Six Sigma / LEAN Organizations</dc:title>
  <dc:creator>Owner</dc:creator>
  <cp:lastModifiedBy>Owner</cp:lastModifiedBy>
  <cp:revision>17</cp:revision>
  <dcterms:created xsi:type="dcterms:W3CDTF">2012-08-24T21:36:12Z</dcterms:created>
  <dcterms:modified xsi:type="dcterms:W3CDTF">2013-09-05T14:18:58Z</dcterms:modified>
</cp:coreProperties>
</file>