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987D4-BD78-4604-9A53-2847188B955E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AE7C1-9BCC-417A-B998-DDFD96EE729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987D4-BD78-4604-9A53-2847188B955E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AE7C1-9BCC-417A-B998-DDFD96EE72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987D4-BD78-4604-9A53-2847188B955E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AE7C1-9BCC-417A-B998-DDFD96EE72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987D4-BD78-4604-9A53-2847188B955E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AE7C1-9BCC-417A-B998-DDFD96EE72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987D4-BD78-4604-9A53-2847188B955E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AE7C1-9BCC-417A-B998-DDFD96EE729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987D4-BD78-4604-9A53-2847188B955E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AE7C1-9BCC-417A-B998-DDFD96EE72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987D4-BD78-4604-9A53-2847188B955E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AE7C1-9BCC-417A-B998-DDFD96EE729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987D4-BD78-4604-9A53-2847188B955E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AE7C1-9BCC-417A-B998-DDFD96EE72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987D4-BD78-4604-9A53-2847188B955E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AE7C1-9BCC-417A-B998-DDFD96EE72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987D4-BD78-4604-9A53-2847188B955E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AE7C1-9BCC-417A-B998-DDFD96EE729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987D4-BD78-4604-9A53-2847188B955E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AE7C1-9BCC-417A-B998-DDFD96EE72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F47987D4-BD78-4604-9A53-2847188B955E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723AE7C1-9BCC-417A-B998-DDFD96EE729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rmdco.com/" TargetMode="External"/><Relationship Id="rId2" Type="http://schemas.openxmlformats.org/officeDocument/2006/relationships/hyperlink" Target="mailto:tference@hrmdco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7543800" cy="2362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dirty="0" smtClean="0">
                <a:solidFill>
                  <a:schemeClr val="bg1"/>
                </a:solidFill>
              </a:rPr>
              <a:t/>
            </a:r>
            <a:br>
              <a:rPr lang="en-US" sz="4900" dirty="0" smtClean="0">
                <a:solidFill>
                  <a:schemeClr val="bg1"/>
                </a:solidFill>
              </a:rPr>
            </a:br>
            <a:r>
              <a:rPr lang="en-US" sz="4900" dirty="0">
                <a:solidFill>
                  <a:schemeClr val="bg1"/>
                </a:solidFill>
              </a:rPr>
              <a:t/>
            </a:r>
            <a:br>
              <a:rPr lang="en-US" sz="4900" dirty="0">
                <a:solidFill>
                  <a:schemeClr val="bg1"/>
                </a:solidFill>
              </a:rPr>
            </a:br>
            <a:r>
              <a:rPr lang="en-US" sz="4900" dirty="0" smtClean="0">
                <a:solidFill>
                  <a:schemeClr val="bg1"/>
                </a:solidFill>
              </a:rPr>
              <a:t>                                                                             </a:t>
            </a:r>
            <a:br>
              <a:rPr lang="en-US" sz="4900" dirty="0" smtClean="0">
                <a:solidFill>
                  <a:schemeClr val="bg1"/>
                </a:solidFill>
              </a:rPr>
            </a:br>
            <a:r>
              <a:rPr lang="en-US" sz="4900" dirty="0">
                <a:solidFill>
                  <a:schemeClr val="bg1"/>
                </a:solidFill>
              </a:rPr>
              <a:t/>
            </a:r>
            <a:br>
              <a:rPr lang="en-US" sz="4900" dirty="0">
                <a:solidFill>
                  <a:schemeClr val="bg1"/>
                </a:solidFill>
              </a:rPr>
            </a:br>
            <a:r>
              <a:rPr lang="en-US" sz="4900" dirty="0" smtClean="0">
                <a:solidFill>
                  <a:schemeClr val="bg1"/>
                </a:solidFill>
              </a:rPr>
              <a:t/>
            </a:r>
            <a:br>
              <a:rPr lang="en-US" sz="4900" dirty="0" smtClean="0">
                <a:solidFill>
                  <a:schemeClr val="bg1"/>
                </a:solidFill>
              </a:rPr>
            </a:br>
            <a:r>
              <a:rPr lang="en-US" sz="4900" dirty="0">
                <a:solidFill>
                  <a:schemeClr val="bg1"/>
                </a:solidFill>
              </a:rPr>
              <a:t/>
            </a:r>
            <a:br>
              <a:rPr lang="en-US" sz="4900" dirty="0">
                <a:solidFill>
                  <a:schemeClr val="bg1"/>
                </a:solidFill>
              </a:rPr>
            </a:br>
            <a:r>
              <a:rPr lang="en-US" sz="4900" dirty="0" smtClean="0">
                <a:solidFill>
                  <a:schemeClr val="bg1"/>
                </a:solidFill>
              </a:rPr>
              <a:t/>
            </a:r>
            <a:br>
              <a:rPr lang="en-US" sz="4900" dirty="0" smtClean="0">
                <a:solidFill>
                  <a:schemeClr val="bg1"/>
                </a:solidFill>
              </a:rPr>
            </a:br>
            <a:r>
              <a:rPr lang="en-US" sz="4900" dirty="0">
                <a:solidFill>
                  <a:schemeClr val="bg1"/>
                </a:solidFill>
              </a:rPr>
              <a:t/>
            </a:r>
            <a:br>
              <a:rPr lang="en-US" sz="4900" dirty="0">
                <a:solidFill>
                  <a:schemeClr val="bg1"/>
                </a:solidFill>
              </a:rPr>
            </a:br>
            <a:r>
              <a:rPr lang="en-US" sz="4900" dirty="0" smtClean="0">
                <a:solidFill>
                  <a:schemeClr val="bg1"/>
                </a:solidFill>
              </a:rPr>
              <a:t/>
            </a:r>
            <a:br>
              <a:rPr lang="en-US" sz="4900" dirty="0" smtClean="0">
                <a:solidFill>
                  <a:schemeClr val="bg1"/>
                </a:solidFill>
              </a:rPr>
            </a:br>
            <a:r>
              <a:rPr lang="en-US" sz="4900" dirty="0">
                <a:solidFill>
                  <a:schemeClr val="bg1"/>
                </a:solidFill>
              </a:rPr>
              <a:t/>
            </a:r>
            <a:br>
              <a:rPr lang="en-US" sz="4900" dirty="0">
                <a:solidFill>
                  <a:schemeClr val="bg1"/>
                </a:solidFill>
              </a:rPr>
            </a:br>
            <a:r>
              <a:rPr lang="en-US" sz="4900" dirty="0" smtClean="0">
                <a:solidFill>
                  <a:schemeClr val="bg1"/>
                </a:solidFill>
              </a:rPr>
              <a:t/>
            </a:r>
            <a:br>
              <a:rPr lang="en-US" sz="4900" dirty="0" smtClean="0">
                <a:solidFill>
                  <a:schemeClr val="bg1"/>
                </a:solidFill>
              </a:rPr>
            </a:br>
            <a:r>
              <a:rPr lang="en-US" sz="4900" dirty="0">
                <a:solidFill>
                  <a:schemeClr val="bg1"/>
                </a:solidFill>
              </a:rPr>
              <a:t/>
            </a:r>
            <a:br>
              <a:rPr lang="en-US" sz="4900" dirty="0">
                <a:solidFill>
                  <a:schemeClr val="bg1"/>
                </a:solidFill>
              </a:rPr>
            </a:br>
            <a:r>
              <a:rPr lang="en-US" sz="4900" dirty="0" smtClean="0">
                <a:solidFill>
                  <a:schemeClr val="bg1"/>
                </a:solidFill>
              </a:rPr>
              <a:t/>
            </a:r>
            <a:br>
              <a:rPr lang="en-US" sz="4900" dirty="0" smtClean="0">
                <a:solidFill>
                  <a:schemeClr val="bg1"/>
                </a:solidFill>
              </a:rPr>
            </a:br>
            <a:r>
              <a:rPr lang="en-US" sz="4900" dirty="0" smtClean="0">
                <a:solidFill>
                  <a:schemeClr val="bg1"/>
                </a:solidFill>
              </a:rPr>
              <a:t> </a:t>
            </a:r>
            <a:br>
              <a:rPr lang="en-US" sz="4900" dirty="0" smtClean="0">
                <a:solidFill>
                  <a:schemeClr val="bg1"/>
                </a:solidFill>
              </a:rPr>
            </a:br>
            <a:r>
              <a:rPr lang="en-US" sz="4900" dirty="0">
                <a:solidFill>
                  <a:schemeClr val="bg1"/>
                </a:solidFill>
              </a:rPr>
              <a:t/>
            </a:r>
            <a:br>
              <a:rPr lang="en-US" sz="4900" dirty="0">
                <a:solidFill>
                  <a:schemeClr val="bg1"/>
                </a:solidFill>
              </a:rPr>
            </a:br>
            <a:r>
              <a:rPr lang="en-US" sz="4900" dirty="0" smtClean="0">
                <a:solidFill>
                  <a:schemeClr val="bg1"/>
                </a:solidFill>
              </a:rPr>
              <a:t/>
            </a:r>
            <a:br>
              <a:rPr lang="en-US" sz="4900" dirty="0" smtClean="0">
                <a:solidFill>
                  <a:schemeClr val="bg1"/>
                </a:solidFill>
              </a:rPr>
            </a:br>
            <a:r>
              <a:rPr lang="en-US" sz="4900" dirty="0">
                <a:solidFill>
                  <a:schemeClr val="bg1"/>
                </a:solidFill>
              </a:rPr>
              <a:t/>
            </a:r>
            <a:br>
              <a:rPr lang="en-US" sz="4900" dirty="0">
                <a:solidFill>
                  <a:schemeClr val="bg1"/>
                </a:solidFill>
              </a:rPr>
            </a:br>
            <a:r>
              <a:rPr lang="en-US" sz="4900" dirty="0" smtClean="0">
                <a:solidFill>
                  <a:schemeClr val="bg1"/>
                </a:solidFill>
              </a:rPr>
              <a:t/>
            </a:r>
            <a:br>
              <a:rPr lang="en-US" sz="4900" dirty="0" smtClean="0">
                <a:solidFill>
                  <a:schemeClr val="bg1"/>
                </a:solidFill>
              </a:rPr>
            </a:br>
            <a:r>
              <a:rPr lang="en-US" sz="4900" dirty="0" smtClean="0">
                <a:solidFill>
                  <a:schemeClr val="bg1"/>
                </a:solidFill>
              </a:rPr>
              <a:t/>
            </a:r>
            <a:br>
              <a:rPr lang="en-US" sz="4900" dirty="0" smtClean="0">
                <a:solidFill>
                  <a:schemeClr val="bg1"/>
                </a:solidFill>
              </a:rPr>
            </a:br>
            <a:r>
              <a:rPr lang="en-US" sz="4900" dirty="0">
                <a:solidFill>
                  <a:schemeClr val="bg1"/>
                </a:solidFill>
              </a:rPr>
              <a:t/>
            </a:r>
            <a:br>
              <a:rPr lang="en-US" sz="4900" dirty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Obama </a:t>
            </a:r>
            <a:r>
              <a:rPr lang="en-US" sz="3600" dirty="0">
                <a:solidFill>
                  <a:schemeClr val="bg1"/>
                </a:solidFill>
              </a:rPr>
              <a:t>Care Excepted, Fully-Insured Executive Medical Reimbursement Plan </a:t>
            </a:r>
            <a:r>
              <a:rPr lang="en-US" sz="3600" dirty="0" smtClean="0">
                <a:solidFill>
                  <a:schemeClr val="bg1"/>
                </a:solidFill>
              </a:rPr>
              <a:t/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(</a:t>
            </a:r>
            <a:r>
              <a:rPr lang="en-US" sz="3600" dirty="0">
                <a:solidFill>
                  <a:schemeClr val="bg1"/>
                </a:solidFill>
              </a:rPr>
              <a:t>U.S. Only) 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3124200"/>
            <a:ext cx="8686800" cy="2971800"/>
          </a:xfrm>
        </p:spPr>
        <p:txBody>
          <a:bodyPr>
            <a:normAutofit fontScale="40000" lnSpcReduction="20000"/>
          </a:bodyPr>
          <a:lstStyle/>
          <a:p>
            <a:pPr algn="ctr">
              <a:defRPr/>
            </a:pPr>
            <a:r>
              <a:rPr lang="en-US" sz="5100" dirty="0">
                <a:solidFill>
                  <a:schemeClr val="tx1"/>
                </a:solidFill>
              </a:rPr>
              <a:t>HR Innovations Catalogue Executive Summary</a:t>
            </a:r>
          </a:p>
          <a:p>
            <a:pPr algn="ctr">
              <a:defRPr/>
            </a:pPr>
            <a:r>
              <a:rPr lang="en-US" sz="5100" dirty="0">
                <a:solidFill>
                  <a:schemeClr val="tx1"/>
                </a:solidFill>
              </a:rPr>
              <a:t>- A No Frills Distillation of Vendor’s Marketing Collateral  -</a:t>
            </a:r>
          </a:p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Thomas A Ference</a:t>
            </a:r>
            <a:endParaRPr lang="en-US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President &amp; CEO</a:t>
            </a:r>
            <a:endParaRPr lang="en-US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Human Resources Mining &amp; Distribution Co</a:t>
            </a:r>
            <a:endParaRPr lang="en-US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Locating, Validating and Accelerating HR  Innovation </a:t>
            </a:r>
            <a:endParaRPr lang="en-US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 </a:t>
            </a:r>
          </a:p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Office: 219-662-0201</a:t>
            </a:r>
          </a:p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Cell: 630-240-2583</a:t>
            </a:r>
          </a:p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Fax: 219-661-0236</a:t>
            </a:r>
          </a:p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e-mail: </a:t>
            </a:r>
            <a:r>
              <a:rPr lang="en-US" u="sng" dirty="0">
                <a:solidFill>
                  <a:schemeClr val="tx1"/>
                </a:solidFill>
                <a:hlinkClick r:id="rId2"/>
              </a:rPr>
              <a:t>tference@hrmdco.com</a:t>
            </a:r>
            <a:endParaRPr lang="en-US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Website: </a:t>
            </a:r>
            <a:r>
              <a:rPr lang="en-US" u="sng" dirty="0">
                <a:solidFill>
                  <a:schemeClr val="tx1"/>
                </a:solidFill>
                <a:hlinkClick r:id="rId3"/>
              </a:rPr>
              <a:t>www.hrmdco.com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140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Executive Medical Reimbursement Plan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105400"/>
          </a:xfrm>
        </p:spPr>
        <p:txBody>
          <a:bodyPr>
            <a:normAutofit fontScale="32500" lnSpcReduction="20000"/>
          </a:bodyPr>
          <a:lstStyle/>
          <a:p>
            <a:r>
              <a:rPr lang="en-US" sz="6200" dirty="0" smtClean="0"/>
              <a:t>This </a:t>
            </a:r>
            <a:r>
              <a:rPr lang="en-US" sz="6200" dirty="0"/>
              <a:t>fully insured supplemental medical reimbursement plan is not subject to health care reform group plan provisions or ERISA rules, so it available for select, carved-out by classes of employees</a:t>
            </a:r>
          </a:p>
          <a:p>
            <a:r>
              <a:rPr lang="en-US" sz="6200" dirty="0" smtClean="0"/>
              <a:t>It </a:t>
            </a:r>
            <a:r>
              <a:rPr lang="en-US" sz="6200" dirty="0"/>
              <a:t>covers most IRC Section 213(d)-eligible expenses that are otherwise not covered under primary health </a:t>
            </a:r>
            <a:r>
              <a:rPr lang="en-US" sz="6200" dirty="0" smtClean="0"/>
              <a:t>plan plus dental, vision, Rx, etc.</a:t>
            </a:r>
            <a:r>
              <a:rPr lang="en-US" sz="6200" dirty="0"/>
              <a:t> </a:t>
            </a:r>
          </a:p>
          <a:p>
            <a:r>
              <a:rPr lang="en-US" sz="6200" dirty="0" smtClean="0"/>
              <a:t>Premiums may be tax </a:t>
            </a:r>
            <a:r>
              <a:rPr lang="en-US" sz="6200" dirty="0"/>
              <a:t>deductible to employer and premiums and benefits </a:t>
            </a:r>
            <a:r>
              <a:rPr lang="en-US" sz="6200" dirty="0" smtClean="0"/>
              <a:t>may not </a:t>
            </a:r>
            <a:r>
              <a:rPr lang="en-US" sz="6200" dirty="0"/>
              <a:t>included in employee’s taxable income (This is not to be considered tax advice. Consult with a professional tax advisor regarding the tax status of this program.)</a:t>
            </a:r>
          </a:p>
          <a:p>
            <a:r>
              <a:rPr lang="en-US" sz="6200" dirty="0"/>
              <a:t>I</a:t>
            </a:r>
            <a:r>
              <a:rPr lang="en-US" sz="6200" dirty="0" smtClean="0"/>
              <a:t>t </a:t>
            </a:r>
            <a:r>
              <a:rPr lang="en-US" sz="6200" dirty="0"/>
              <a:t>is underwritten / insured by A+ rated insurance companies </a:t>
            </a:r>
          </a:p>
          <a:p>
            <a:r>
              <a:rPr lang="en-US" sz="6200" dirty="0"/>
              <a:t>Additional features include </a:t>
            </a:r>
            <a:r>
              <a:rPr lang="en-US" sz="6200" dirty="0" smtClean="0"/>
              <a:t>:</a:t>
            </a:r>
          </a:p>
          <a:p>
            <a:pPr marL="0" indent="0">
              <a:buNone/>
            </a:pPr>
            <a:r>
              <a:rPr lang="en-US" sz="6200" dirty="0" smtClean="0"/>
              <a:t>      -Dynamic </a:t>
            </a:r>
            <a:r>
              <a:rPr lang="en-US" sz="6200" dirty="0"/>
              <a:t>underwriting with guaranteed issue  (no medical underwriting, </a:t>
            </a:r>
            <a:r>
              <a:rPr lang="en-US" sz="6200" dirty="0" smtClean="0"/>
              <a:t> waiting </a:t>
            </a:r>
            <a:r>
              <a:rPr lang="en-US" sz="6200" dirty="0"/>
              <a:t>periods or pre-existing conditions limitation</a:t>
            </a:r>
            <a:r>
              <a:rPr lang="en-US" sz="6200" dirty="0" smtClean="0"/>
              <a:t>)</a:t>
            </a:r>
          </a:p>
          <a:p>
            <a:pPr marL="0" indent="0">
              <a:buNone/>
            </a:pPr>
            <a:r>
              <a:rPr lang="en-US" sz="6200" dirty="0"/>
              <a:t> </a:t>
            </a:r>
            <a:r>
              <a:rPr lang="en-US" sz="6200" dirty="0" smtClean="0"/>
              <a:t>     - Rapid </a:t>
            </a:r>
            <a:r>
              <a:rPr lang="en-US" sz="6200" dirty="0"/>
              <a:t>reimbursement of claims, typically 5 to 7 business </a:t>
            </a:r>
            <a:r>
              <a:rPr lang="en-US" sz="6200" dirty="0" smtClean="0"/>
              <a:t>days</a:t>
            </a:r>
          </a:p>
          <a:p>
            <a:pPr marL="0" indent="0">
              <a:buNone/>
            </a:pPr>
            <a:r>
              <a:rPr lang="en-US" sz="6200" dirty="0"/>
              <a:t> </a:t>
            </a:r>
            <a:r>
              <a:rPr lang="en-US" sz="6200" dirty="0" smtClean="0"/>
              <a:t>     -  A </a:t>
            </a:r>
            <a:r>
              <a:rPr lang="en-US" sz="6200" dirty="0"/>
              <a:t>Prescription MasterCard® for instant reimbursement of Rx claims</a:t>
            </a:r>
          </a:p>
          <a:p>
            <a:pPr marL="0" indent="0">
              <a:buNone/>
            </a:pPr>
            <a:r>
              <a:rPr lang="en-US" sz="6200" dirty="0" smtClean="0"/>
              <a:t>      -  Navigation </a:t>
            </a:r>
            <a:r>
              <a:rPr lang="en-US" sz="6200" dirty="0"/>
              <a:t>to, and priority appointments with, leading specialty </a:t>
            </a:r>
            <a:r>
              <a:rPr lang="en-US" sz="6200" dirty="0" smtClean="0"/>
              <a:t>physicians</a:t>
            </a:r>
          </a:p>
          <a:p>
            <a:pPr marL="0" indent="0">
              <a:buNone/>
            </a:pPr>
            <a:r>
              <a:rPr lang="en-US" sz="6200" dirty="0"/>
              <a:t> </a:t>
            </a:r>
            <a:r>
              <a:rPr lang="en-US" sz="6200" dirty="0" smtClean="0"/>
              <a:t>     - 24/7 </a:t>
            </a:r>
            <a:r>
              <a:rPr lang="en-US" sz="6200" dirty="0"/>
              <a:t>Travel and Medical Emergency Support </a:t>
            </a:r>
            <a:r>
              <a:rPr lang="en-US" sz="6200" dirty="0" smtClean="0"/>
              <a:t>Services Including Air Evacuation</a:t>
            </a:r>
            <a:endParaRPr lang="en-US" sz="6200" dirty="0"/>
          </a:p>
          <a:p>
            <a:pPr marL="0" indent="0">
              <a:buNone/>
            </a:pPr>
            <a:r>
              <a:rPr lang="en-US" sz="6200" dirty="0" smtClean="0"/>
              <a:t>      - Reimbursement </a:t>
            </a:r>
            <a:r>
              <a:rPr lang="en-US" sz="6200" dirty="0"/>
              <a:t>toward and coordination of Executive Physicals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561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Sa</a:t>
            </a:r>
            <a:r>
              <a:rPr lang="en-US" sz="4900" dirty="0"/>
              <a:t>mple Benefit Schedule – High Option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7543800" cy="48768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Per </a:t>
            </a:r>
            <a:r>
              <a:rPr lang="en-US" dirty="0"/>
              <a:t>occurrence for medical out-of-pocket </a:t>
            </a:r>
            <a:r>
              <a:rPr lang="en-US" dirty="0" smtClean="0"/>
              <a:t>costs = $10,00</a:t>
            </a:r>
          </a:p>
          <a:p>
            <a:pPr>
              <a:buFontTx/>
              <a:buChar char="-"/>
            </a:pPr>
            <a:r>
              <a:rPr lang="en-US" dirty="0" smtClean="0"/>
              <a:t>Annual </a:t>
            </a:r>
            <a:r>
              <a:rPr lang="en-US" dirty="0"/>
              <a:t>family </a:t>
            </a:r>
            <a:r>
              <a:rPr lang="en-US" dirty="0" smtClean="0"/>
              <a:t>maximum = $100,000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9830405"/>
              </p:ext>
            </p:extLst>
          </p:nvPr>
        </p:nvGraphicFramePr>
        <p:xfrm>
          <a:off x="1371600" y="2209800"/>
          <a:ext cx="6096000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476250">
                <a:tc>
                  <a:txBody>
                    <a:bodyPr/>
                    <a:lstStyle/>
                    <a:p>
                      <a:r>
                        <a:rPr lang="en-US" dirty="0" smtClean="0"/>
                        <a:t>Additional Coverage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 Covered Person </a:t>
                      </a:r>
                      <a:endParaRPr lang="en-US" dirty="0"/>
                    </a:p>
                  </a:txBody>
                  <a:tcPr/>
                </a:tc>
              </a:tr>
              <a:tr h="476250">
                <a:tc>
                  <a:txBody>
                    <a:bodyPr/>
                    <a:lstStyle/>
                    <a:p>
                      <a:r>
                        <a:rPr lang="en-US" dirty="0" smtClean="0"/>
                        <a:t>Dental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$10,000</a:t>
                      </a:r>
                      <a:endParaRPr lang="en-US" dirty="0"/>
                    </a:p>
                  </a:txBody>
                  <a:tcPr/>
                </a:tc>
              </a:tr>
              <a:tr h="476250">
                <a:tc>
                  <a:txBody>
                    <a:bodyPr/>
                    <a:lstStyle/>
                    <a:p>
                      <a:r>
                        <a:rPr lang="en-US" dirty="0" smtClean="0"/>
                        <a:t>Vision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$10.000</a:t>
                      </a:r>
                      <a:endParaRPr lang="en-US" dirty="0"/>
                    </a:p>
                  </a:txBody>
                  <a:tcPr/>
                </a:tc>
              </a:tr>
              <a:tr h="476250">
                <a:tc>
                  <a:txBody>
                    <a:bodyPr/>
                    <a:lstStyle/>
                    <a:p>
                      <a:r>
                        <a:rPr lang="en-US" dirty="0" smtClean="0"/>
                        <a:t>Counseling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$10,000</a:t>
                      </a:r>
                      <a:endParaRPr lang="en-US" dirty="0"/>
                    </a:p>
                  </a:txBody>
                  <a:tcPr/>
                </a:tc>
              </a:tr>
              <a:tr h="476250">
                <a:tc>
                  <a:txBody>
                    <a:bodyPr/>
                    <a:lstStyle/>
                    <a:p>
                      <a:r>
                        <a:rPr lang="en-US" dirty="0" smtClean="0"/>
                        <a:t>Prescriptions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$10,000</a:t>
                      </a:r>
                      <a:endParaRPr lang="en-US" dirty="0"/>
                    </a:p>
                  </a:txBody>
                  <a:tcPr/>
                </a:tc>
              </a:tr>
              <a:tr h="476250">
                <a:tc>
                  <a:txBody>
                    <a:bodyPr/>
                    <a:lstStyle/>
                    <a:p>
                      <a:r>
                        <a:rPr lang="en-US" dirty="0" smtClean="0"/>
                        <a:t>Medical</a:t>
                      </a:r>
                      <a:r>
                        <a:rPr lang="en-US" baseline="0" dirty="0" smtClean="0"/>
                        <a:t> Equipment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$10,000</a:t>
                      </a:r>
                      <a:endParaRPr lang="en-US" dirty="0"/>
                    </a:p>
                  </a:txBody>
                  <a:tcPr/>
                </a:tc>
              </a:tr>
              <a:tr h="476250">
                <a:tc>
                  <a:txBody>
                    <a:bodyPr/>
                    <a:lstStyle/>
                    <a:p>
                      <a:r>
                        <a:rPr lang="en-US" dirty="0" smtClean="0"/>
                        <a:t>Wellness /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Lifestyle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$10,000</a:t>
                      </a:r>
                      <a:endParaRPr lang="en-US" dirty="0"/>
                    </a:p>
                  </a:txBody>
                  <a:tcPr/>
                </a:tc>
              </a:tr>
              <a:tr h="476250">
                <a:tc>
                  <a:txBody>
                    <a:bodyPr/>
                    <a:lstStyle/>
                    <a:p>
                      <a:r>
                        <a:rPr lang="en-US" dirty="0" smtClean="0"/>
                        <a:t>Executive Physicals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$10,000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8678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67818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This product/service is contained in the HR Specialty Products &amp; Services Catalogue™ </a:t>
            </a:r>
          </a:p>
          <a:p>
            <a:r>
              <a:rPr lang="en-US" dirty="0" smtClean="0"/>
              <a:t>Operational </a:t>
            </a:r>
            <a:r>
              <a:rPr lang="en-US" dirty="0"/>
              <a:t>level details about this particular service provider can be obtained in conference with the vendor</a:t>
            </a:r>
          </a:p>
          <a:p>
            <a:r>
              <a:rPr lang="en-US" dirty="0" smtClean="0"/>
              <a:t>The </a:t>
            </a:r>
            <a:r>
              <a:rPr lang="en-US" dirty="0"/>
              <a:t>HR Mining &amp;Distribution Co. is an independent and contracted representative of the vendor</a:t>
            </a:r>
          </a:p>
          <a:p>
            <a:r>
              <a:rPr lang="en-US" dirty="0" smtClean="0"/>
              <a:t>Upon </a:t>
            </a:r>
            <a:r>
              <a:rPr lang="en-US" dirty="0"/>
              <a:t>your request, we will arrange for an introduction that can range from a simple, quick conference call to a services overview / system demo  </a:t>
            </a:r>
          </a:p>
          <a:p>
            <a:r>
              <a:rPr lang="en-US" dirty="0" smtClean="0"/>
              <a:t>Tom </a:t>
            </a:r>
            <a:r>
              <a:rPr lang="en-US" dirty="0"/>
              <a:t>Ference 219-662-0201 (Chicagoland area) or tference@hrmdco.com </a:t>
            </a:r>
          </a:p>
          <a:p>
            <a:r>
              <a:rPr lang="en-US" smtClean="0"/>
              <a:t>Thank </a:t>
            </a:r>
            <a:r>
              <a:rPr lang="en-US" dirty="0"/>
              <a:t>you for your potential interest in this fresh thinking </a:t>
            </a:r>
          </a:p>
        </p:txBody>
      </p:sp>
    </p:spTree>
    <p:extLst>
      <p:ext uri="{BB962C8B-B14F-4D97-AF65-F5344CB8AC3E}">
        <p14:creationId xmlns:p14="http://schemas.microsoft.com/office/powerpoint/2010/main" val="16503367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54</TotalTime>
  <Words>240</Words>
  <Application>Microsoft Office PowerPoint</Application>
  <PresentationFormat>On-screen Show (4:3)</PresentationFormat>
  <Paragraphs>70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NewsPrint</vt:lpstr>
      <vt:lpstr>                                                                                                  Obama Care Excepted, Fully-Insured Executive Medical Reimbursement Plan  (U.S. Only)  </vt:lpstr>
      <vt:lpstr>Executive Medical Reimbursement Plan </vt:lpstr>
      <vt:lpstr>Sample Benefit Schedule – High Option </vt:lpstr>
      <vt:lpstr>Next Steps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Fully-Compliant, Insured Executive Medical Reimbursement Plan</dc:title>
  <dc:creator>Owner</dc:creator>
  <cp:lastModifiedBy>Owner</cp:lastModifiedBy>
  <cp:revision>7</cp:revision>
  <dcterms:created xsi:type="dcterms:W3CDTF">2012-12-18T01:52:22Z</dcterms:created>
  <dcterms:modified xsi:type="dcterms:W3CDTF">2013-07-24T16:30:59Z</dcterms:modified>
</cp:coreProperties>
</file>