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8"/>
  </p:handoutMasterIdLst>
  <p:sldIdLst>
    <p:sldId id="256" r:id="rId2"/>
    <p:sldId id="257" r:id="rId3"/>
    <p:sldId id="258" r:id="rId4"/>
    <p:sldId id="260" r:id="rId5"/>
    <p:sldId id="259" r:id="rId6"/>
    <p:sldId id="261" r:id="rId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BD1FE5BD-1DFF-4A3D-9BA5-1BE00989ED5F}" type="datetimeFigureOut">
              <a:rPr lang="en-US" smtClean="0"/>
              <a:t>7/18/2013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1C4982F6-3808-4B5B-A6A2-8604ECAB5A04}" type="slidenum">
              <a:rPr lang="en-US" smtClean="0"/>
              <a:t>‹#›</a:t>
            </a:fld>
            <a:endParaRPr lang="en-US"/>
          </a:p>
        </p:txBody>
      </p:sp>
    </p:spTree>
    <p:extLst>
      <p:ext uri="{BB962C8B-B14F-4D97-AF65-F5344CB8AC3E}">
        <p14:creationId xmlns:p14="http://schemas.microsoft.com/office/powerpoint/2010/main" val="7634336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C1A996-B481-4EDC-A532-88A94BEEBE18}"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5C000-B0E1-46E6-A128-17C78F0CF472}"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A996-B481-4EDC-A532-88A94BEEBE18}"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A996-B481-4EDC-A532-88A94BEEBE18}"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A996-B481-4EDC-A532-88A94BEEBE18}"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C1A996-B481-4EDC-A532-88A94BEEBE18}" type="datetimeFigureOut">
              <a:rPr lang="en-US" smtClean="0"/>
              <a:t>7/18/2013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5C000-B0E1-46E6-A128-17C78F0CF472}"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C1A996-B481-4EDC-A532-88A94BEEBE18}"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C1A996-B481-4EDC-A532-88A94BEEBE18}" type="datetimeFigureOut">
              <a:rPr lang="en-US" smtClean="0"/>
              <a:t>7/18/2013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5C000-B0E1-46E6-A128-17C78F0CF472}"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C1A996-B481-4EDC-A532-88A94BEEBE18}" type="datetimeFigureOut">
              <a:rPr lang="en-US" smtClean="0"/>
              <a:t>7/18/2013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A996-B481-4EDC-A532-88A94BEEBE18}" type="datetimeFigureOut">
              <a:rPr lang="en-US" smtClean="0"/>
              <a:t>7/18/2013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1A996-B481-4EDC-A532-88A94BEEBE18}"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5C000-B0E1-46E6-A128-17C78F0CF472}"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1A996-B481-4EDC-A532-88A94BEEBE18}" type="datetimeFigureOut">
              <a:rPr lang="en-US" smtClean="0"/>
              <a:t>7/18/2013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5C000-B0E1-46E6-A128-17C78F0CF4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2C1A996-B481-4EDC-A532-88A94BEEBE18}" type="datetimeFigureOut">
              <a:rPr lang="en-US" smtClean="0"/>
              <a:t>7/18/2013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325C000-B0E1-46E6-A128-17C78F0CF472}"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rmdco.com/" TargetMode="External"/><Relationship Id="rId2" Type="http://schemas.openxmlformats.org/officeDocument/2006/relationships/hyperlink" Target="mailto:tference@hrmdc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391400" cy="2971800"/>
          </a:xfrm>
        </p:spPr>
        <p:txBody>
          <a:bodyPr>
            <a:normAutofit fontScale="90000"/>
          </a:bodyPr>
          <a:lstStyle/>
          <a:p>
            <a:pPr algn="ctr"/>
            <a:r>
              <a:rPr lang="en-US" b="1" dirty="0" smtClean="0"/>
              <a:t/>
            </a:r>
            <a:br>
              <a:rPr lang="en-US" b="1" dirty="0" smtClean="0"/>
            </a:br>
            <a:r>
              <a:rPr lang="en-US" sz="4400" b="1" dirty="0" smtClean="0">
                <a:solidFill>
                  <a:schemeClr val="bg1"/>
                </a:solidFill>
              </a:rPr>
              <a:t>Diversity and Inclusion: Engaging, Developing and Retaining Women</a:t>
            </a:r>
            <a:r>
              <a:rPr lang="en-US" dirty="0"/>
              <a:t/>
            </a:r>
            <a:br>
              <a:rPr lang="en-US" dirty="0"/>
            </a:br>
            <a:endParaRPr lang="en-US" dirty="0"/>
          </a:p>
        </p:txBody>
      </p:sp>
      <p:sp>
        <p:nvSpPr>
          <p:cNvPr id="3" name="Subtitle 2"/>
          <p:cNvSpPr>
            <a:spLocks noGrp="1"/>
          </p:cNvSpPr>
          <p:nvPr>
            <p:ph type="subTitle" idx="1"/>
          </p:nvPr>
        </p:nvSpPr>
        <p:spPr>
          <a:xfrm>
            <a:off x="228600" y="3048000"/>
            <a:ext cx="8763000" cy="3124200"/>
          </a:xfrm>
        </p:spPr>
        <p:txBody>
          <a:bodyPr>
            <a:normAutofit fontScale="47500" lnSpcReduction="20000"/>
          </a:bodyPr>
          <a:lstStyle/>
          <a:p>
            <a:pPr algn="ctr">
              <a:defRPr/>
            </a:pPr>
            <a:r>
              <a:rPr lang="en-US" sz="5100" dirty="0">
                <a:solidFill>
                  <a:schemeClr val="tx1"/>
                </a:solidFill>
              </a:rPr>
              <a:t>HR </a:t>
            </a:r>
            <a:r>
              <a:rPr lang="en-US" sz="5100" dirty="0" smtClean="0">
                <a:solidFill>
                  <a:schemeClr val="tx1"/>
                </a:solidFill>
              </a:rPr>
              <a:t>Products &amp; Services </a:t>
            </a:r>
            <a:r>
              <a:rPr lang="en-US" sz="5100" dirty="0">
                <a:solidFill>
                  <a:schemeClr val="tx1"/>
                </a:solidFill>
              </a:rPr>
              <a:t>Catalogue Executive Summary</a:t>
            </a:r>
          </a:p>
          <a:p>
            <a:pPr algn="ctr">
              <a:defRPr/>
            </a:pPr>
            <a:r>
              <a:rPr lang="en-US" sz="5100" dirty="0">
                <a:solidFill>
                  <a:schemeClr val="tx1"/>
                </a:solidFill>
              </a:rPr>
              <a:t>A No Frills Distillation of Vendor’s </a:t>
            </a:r>
            <a:r>
              <a:rPr lang="en-US" sz="5100" dirty="0" smtClean="0">
                <a:solidFill>
                  <a:schemeClr val="tx1"/>
                </a:solidFill>
              </a:rPr>
              <a:t>Products</a:t>
            </a:r>
            <a:endParaRPr lang="en-US" sz="5100" dirty="0">
              <a:solidFill>
                <a:schemeClr val="tx1"/>
              </a:solidFill>
            </a:endParaRPr>
          </a:p>
          <a:p>
            <a:pPr algn="ctr">
              <a:defRPr/>
            </a:pPr>
            <a:endParaRPr lang="en-US" dirty="0">
              <a:solidFill>
                <a:schemeClr val="tx1"/>
              </a:solidFill>
            </a:endParaRPr>
          </a:p>
          <a:p>
            <a:pPr algn="ctr">
              <a:defRPr/>
            </a:pPr>
            <a:r>
              <a:rPr lang="en-US" b="1" dirty="0">
                <a:solidFill>
                  <a:schemeClr val="tx1"/>
                </a:solidFill>
              </a:rPr>
              <a:t>Thomas A Ference</a:t>
            </a:r>
            <a:endParaRPr lang="en-US" dirty="0">
              <a:solidFill>
                <a:schemeClr val="tx1"/>
              </a:solidFill>
            </a:endParaRPr>
          </a:p>
          <a:p>
            <a:pPr algn="ctr">
              <a:defRPr/>
            </a:pPr>
            <a:r>
              <a:rPr lang="en-US" b="1" dirty="0">
                <a:solidFill>
                  <a:schemeClr val="tx1"/>
                </a:solidFill>
              </a:rPr>
              <a:t>President &amp; CEO</a:t>
            </a:r>
            <a:endParaRPr lang="en-US" dirty="0">
              <a:solidFill>
                <a:schemeClr val="tx1"/>
              </a:solidFill>
            </a:endParaRPr>
          </a:p>
          <a:p>
            <a:pPr algn="ctr">
              <a:defRPr/>
            </a:pPr>
            <a:r>
              <a:rPr lang="en-US" b="1" dirty="0">
                <a:solidFill>
                  <a:schemeClr val="tx1"/>
                </a:solidFill>
              </a:rPr>
              <a:t>Human Resources Mining &amp; Distribution Co</a:t>
            </a:r>
            <a:endParaRPr lang="en-US" dirty="0">
              <a:solidFill>
                <a:schemeClr val="tx1"/>
              </a:solidFill>
            </a:endParaRPr>
          </a:p>
          <a:p>
            <a:pPr algn="ctr">
              <a:defRPr/>
            </a:pPr>
            <a:r>
              <a:rPr lang="en-US" b="1" dirty="0">
                <a:solidFill>
                  <a:schemeClr val="tx1"/>
                </a:solidFill>
              </a:rPr>
              <a:t>Locating, Validating and Accelerating HR  Innovation </a:t>
            </a:r>
            <a:endParaRPr lang="en-US" dirty="0">
              <a:solidFill>
                <a:schemeClr val="tx1"/>
              </a:solidFill>
            </a:endParaRPr>
          </a:p>
          <a:p>
            <a:pPr algn="ctr">
              <a:defRPr/>
            </a:pPr>
            <a:r>
              <a:rPr lang="en-US" dirty="0">
                <a:solidFill>
                  <a:schemeClr val="tx1"/>
                </a:solidFill>
              </a:rPr>
              <a:t> </a:t>
            </a:r>
          </a:p>
          <a:p>
            <a:pPr algn="ctr">
              <a:defRPr/>
            </a:pPr>
            <a:r>
              <a:rPr lang="en-US" dirty="0">
                <a:solidFill>
                  <a:schemeClr val="tx1"/>
                </a:solidFill>
              </a:rPr>
              <a:t>Office: 219-662-0201</a:t>
            </a:r>
          </a:p>
          <a:p>
            <a:pPr algn="ctr">
              <a:defRPr/>
            </a:pPr>
            <a:r>
              <a:rPr lang="en-US" dirty="0">
                <a:solidFill>
                  <a:schemeClr val="tx1"/>
                </a:solidFill>
              </a:rPr>
              <a:t>Cell: 630-240-2583</a:t>
            </a:r>
          </a:p>
          <a:p>
            <a:pPr algn="ctr">
              <a:defRPr/>
            </a:pPr>
            <a:r>
              <a:rPr lang="en-US" dirty="0">
                <a:solidFill>
                  <a:schemeClr val="tx1"/>
                </a:solidFill>
              </a:rPr>
              <a:t>Fax: 219-661-0236</a:t>
            </a:r>
          </a:p>
          <a:p>
            <a:pPr algn="ctr">
              <a:defRPr/>
            </a:pPr>
            <a:r>
              <a:rPr lang="en-US" dirty="0">
                <a:solidFill>
                  <a:schemeClr val="tx1"/>
                </a:solidFill>
              </a:rPr>
              <a:t>e-mail: </a:t>
            </a:r>
            <a:r>
              <a:rPr lang="en-US" u="sng" dirty="0">
                <a:solidFill>
                  <a:schemeClr val="tx1"/>
                </a:solidFill>
                <a:hlinkClick r:id="rId2"/>
              </a:rPr>
              <a:t>tference@hrmdco.com</a:t>
            </a:r>
            <a:endParaRPr lang="en-US" dirty="0">
              <a:solidFill>
                <a:schemeClr val="tx1"/>
              </a:solidFill>
            </a:endParaRPr>
          </a:p>
          <a:p>
            <a:pPr algn="ctr">
              <a:defRPr/>
            </a:pPr>
            <a:r>
              <a:rPr lang="en-US" dirty="0">
                <a:solidFill>
                  <a:schemeClr val="tx1"/>
                </a:solidFill>
              </a:rPr>
              <a:t>Website: </a:t>
            </a:r>
            <a:r>
              <a:rPr lang="en-US" u="sng" dirty="0">
                <a:solidFill>
                  <a:schemeClr val="tx1"/>
                </a:solidFill>
                <a:hlinkClick r:id="rId3"/>
              </a:rPr>
              <a:t>www.hrmdco.com</a:t>
            </a:r>
            <a:endParaRPr lang="en-US" dirty="0">
              <a:solidFill>
                <a:schemeClr val="tx1"/>
              </a:solidFill>
            </a:endParaRPr>
          </a:p>
          <a:p>
            <a:endParaRPr lang="en-US" dirty="0"/>
          </a:p>
        </p:txBody>
      </p:sp>
    </p:spTree>
    <p:extLst>
      <p:ext uri="{BB962C8B-B14F-4D97-AF65-F5344CB8AC3E}">
        <p14:creationId xmlns:p14="http://schemas.microsoft.com/office/powerpoint/2010/main" val="1087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normAutofit fontScale="90000"/>
          </a:bodyPr>
          <a:lstStyle/>
          <a:p>
            <a:pPr algn="ctr"/>
            <a:r>
              <a:rPr lang="en-US" sz="3200" b="1" dirty="0"/>
              <a:t>Diversity and Inclusion: Engaging, Developing and Retaining Women</a:t>
            </a:r>
            <a:endParaRPr lang="en-US" sz="3600" dirty="0">
              <a:solidFill>
                <a:srgbClr val="FF0000"/>
              </a:solidFill>
            </a:endParaRPr>
          </a:p>
        </p:txBody>
      </p:sp>
      <p:sp>
        <p:nvSpPr>
          <p:cNvPr id="3" name="Content Placeholder 2"/>
          <p:cNvSpPr>
            <a:spLocks noGrp="1"/>
          </p:cNvSpPr>
          <p:nvPr>
            <p:ph idx="1"/>
          </p:nvPr>
        </p:nvSpPr>
        <p:spPr>
          <a:xfrm>
            <a:off x="457200" y="1295400"/>
            <a:ext cx="8153400" cy="4876800"/>
          </a:xfrm>
        </p:spPr>
        <p:txBody>
          <a:bodyPr>
            <a:normAutofit lnSpcReduction="10000"/>
          </a:bodyPr>
          <a:lstStyle/>
          <a:p>
            <a:r>
              <a:rPr lang="en-US" sz="2000" dirty="0" smtClean="0">
                <a:solidFill>
                  <a:schemeClr val="tx1"/>
                </a:solidFill>
              </a:rPr>
              <a:t>Research confirms that gender diversity in leadership </a:t>
            </a:r>
            <a:r>
              <a:rPr lang="en-US" sz="2000" dirty="0" smtClean="0"/>
              <a:t>is </a:t>
            </a:r>
            <a:r>
              <a:rPr lang="en-US" sz="2000" dirty="0"/>
              <a:t>correlated with higher </a:t>
            </a:r>
            <a:r>
              <a:rPr lang="en-US" sz="2000" dirty="0" smtClean="0"/>
              <a:t>profits and </a:t>
            </a:r>
            <a:r>
              <a:rPr lang="en-US" sz="2000" dirty="0"/>
              <a:t>higher stock price</a:t>
            </a:r>
            <a:r>
              <a:rPr lang="en-US" sz="2000" dirty="0" smtClean="0"/>
              <a:t>. </a:t>
            </a:r>
            <a:r>
              <a:rPr lang="en-US" sz="2000" dirty="0" smtClean="0">
                <a:solidFill>
                  <a:schemeClr val="tx1"/>
                </a:solidFill>
              </a:rPr>
              <a:t>Yet, in most businesses, the percentage of women at the top is much lower than their percentage overall or at lower levels.</a:t>
            </a:r>
          </a:p>
          <a:p>
            <a:r>
              <a:rPr lang="en-US" sz="2000" dirty="0" smtClean="0"/>
              <a:t>This provider is spearheaded by a business-experienced and noted-author/expert. They deploy a two step process  to maximize the benefits of gender diversity.</a:t>
            </a:r>
          </a:p>
          <a:p>
            <a:r>
              <a:rPr lang="en-US" sz="2000" dirty="0" smtClean="0"/>
              <a:t> First, they assess the current state of achieving gender diversity and identify obstacles preventing women from reaching the top. </a:t>
            </a:r>
          </a:p>
          <a:p>
            <a:r>
              <a:rPr lang="en-US" sz="2000" dirty="0" smtClean="0"/>
              <a:t>Second, they help develop solutions including effective training programs to create inclusive leaders and a gender-inclusive culture.</a:t>
            </a:r>
          </a:p>
          <a:p>
            <a:r>
              <a:rPr lang="en-US" sz="2000" dirty="0" smtClean="0">
                <a:solidFill>
                  <a:schemeClr val="tx1"/>
                </a:solidFill>
              </a:rPr>
              <a:t>Learning to engage and retain women has significant payback and develops skills that can be applied to other employee groups </a:t>
            </a:r>
          </a:p>
          <a:p>
            <a:r>
              <a:rPr lang="en-US" sz="2000" dirty="0" smtClean="0"/>
              <a:t>This provider frames this issue as the business issue it really is and avoids stereotyping and defensiveness.  Programs are well-received by both men and women.</a:t>
            </a:r>
            <a:endParaRPr lang="en-US" sz="2000" dirty="0" smtClean="0">
              <a:solidFill>
                <a:schemeClr val="tx1"/>
              </a:solidFill>
            </a:endParaRPr>
          </a:p>
        </p:txBody>
      </p:sp>
    </p:spTree>
    <p:extLst>
      <p:ext uri="{BB962C8B-B14F-4D97-AF65-F5344CB8AC3E}">
        <p14:creationId xmlns:p14="http://schemas.microsoft.com/office/powerpoint/2010/main" val="384666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rmAutofit fontScale="90000"/>
          </a:bodyPr>
          <a:lstStyle/>
          <a:p>
            <a:pPr algn="ctr"/>
            <a:r>
              <a:rPr lang="en-US" sz="4000" dirty="0" smtClean="0"/>
              <a:t>Assessment and Initiatives </a:t>
            </a:r>
            <a:endParaRPr lang="en-US" sz="4000" dirty="0"/>
          </a:p>
        </p:txBody>
      </p:sp>
      <p:sp>
        <p:nvSpPr>
          <p:cNvPr id="3" name="Content Placeholder 2"/>
          <p:cNvSpPr>
            <a:spLocks noGrp="1"/>
          </p:cNvSpPr>
          <p:nvPr>
            <p:ph idx="1"/>
          </p:nvPr>
        </p:nvSpPr>
        <p:spPr>
          <a:xfrm>
            <a:off x="533400" y="838200"/>
            <a:ext cx="8229600" cy="5334000"/>
          </a:xfrm>
        </p:spPr>
        <p:txBody>
          <a:bodyPr>
            <a:normAutofit fontScale="25000" lnSpcReduction="20000"/>
          </a:bodyPr>
          <a:lstStyle/>
          <a:p>
            <a:endParaRPr lang="en-US" sz="7600" dirty="0" smtClean="0"/>
          </a:p>
          <a:p>
            <a:r>
              <a:rPr lang="en-US" sz="8400" dirty="0" smtClean="0"/>
              <a:t>The assessment phase may include top level discussions with management or an employee survey </a:t>
            </a:r>
          </a:p>
          <a:p>
            <a:r>
              <a:rPr lang="en-US" sz="8400" dirty="0" smtClean="0"/>
              <a:t>The discussions approach assures an understanding of the industry, the organization and where it is in terms of  diversity and inclusion particularly with respect to gender. </a:t>
            </a:r>
          </a:p>
          <a:p>
            <a:r>
              <a:rPr lang="en-US" sz="8400"/>
              <a:t>A</a:t>
            </a:r>
            <a:r>
              <a:rPr lang="en-US" sz="8400" smtClean="0"/>
              <a:t>ssessment may include </a:t>
            </a:r>
            <a:r>
              <a:rPr lang="en-US" sz="8400" dirty="0" smtClean="0"/>
              <a:t>an employee survey to identify the level of engagement among different groups (including men vs. women) to discover whether women are equally engaged and supported and to  identify causes of disengagement or turnover</a:t>
            </a:r>
          </a:p>
          <a:p>
            <a:r>
              <a:rPr lang="en-US" sz="8400" dirty="0" smtClean="0"/>
              <a:t>Depending on assessment results, potential initiatives to increase the engagement and development of women might include:</a:t>
            </a:r>
          </a:p>
          <a:p>
            <a:pPr lvl="2"/>
            <a:r>
              <a:rPr lang="en-US" sz="8400" dirty="0" smtClean="0"/>
              <a:t>Training programs to create skills of inclusion (See next slide)</a:t>
            </a:r>
          </a:p>
          <a:p>
            <a:pPr lvl="2"/>
            <a:r>
              <a:rPr lang="en-US" sz="8400" dirty="0" smtClean="0"/>
              <a:t>Creation of women’s network, mentoring programs and development programs,</a:t>
            </a:r>
          </a:p>
          <a:p>
            <a:pPr lvl="2"/>
            <a:r>
              <a:rPr lang="en-US" sz="8400" dirty="0" smtClean="0"/>
              <a:t>Coaching for key leaders – or those needing additional support,</a:t>
            </a:r>
          </a:p>
          <a:p>
            <a:pPr lvl="2"/>
            <a:r>
              <a:rPr lang="en-US" sz="8400" dirty="0" smtClean="0"/>
              <a:t>Use of performance evaluation and compensation programs to assure inclusive leadership behaviors</a:t>
            </a:r>
          </a:p>
          <a:p>
            <a:pPr marL="914400" lvl="2" indent="0">
              <a:buNone/>
            </a:pPr>
            <a:endParaRPr lang="en-US" sz="5000" dirty="0" smtClean="0"/>
          </a:p>
          <a:p>
            <a:pPr marL="0" indent="0">
              <a:buNone/>
            </a:pPr>
            <a:endParaRPr lang="en-US" sz="5000" b="1" dirty="0" smtClean="0"/>
          </a:p>
          <a:p>
            <a:pPr marL="0" indent="0">
              <a:buNone/>
            </a:pPr>
            <a:endParaRPr lang="en-US" sz="2400" b="1" dirty="0" smtClean="0"/>
          </a:p>
          <a:p>
            <a:pPr marL="0" indent="0">
              <a:buNone/>
            </a:pPr>
            <a:r>
              <a:rPr lang="en-US" sz="1800" b="1" dirty="0"/>
              <a:t> </a:t>
            </a:r>
            <a:r>
              <a:rPr lang="en-US" sz="1800" b="1" dirty="0" smtClean="0"/>
              <a:t> </a:t>
            </a:r>
            <a:endParaRPr lang="en-US" sz="1800" b="1" dirty="0"/>
          </a:p>
        </p:txBody>
      </p:sp>
      <p:sp>
        <p:nvSpPr>
          <p:cNvPr id="4" name="Footer Placeholder 3"/>
          <p:cNvSpPr>
            <a:spLocks noGrp="1"/>
          </p:cNvSpPr>
          <p:nvPr>
            <p:ph type="ftr" sz="quarter" idx="11"/>
          </p:nvPr>
        </p:nvSpPr>
        <p:spPr/>
        <p:txBody>
          <a:bodyPr/>
          <a:lstStyle/>
          <a:p>
            <a:r>
              <a:rPr lang="en-US" smtClean="0"/>
              <a:t>HRM&amp;DCo</a:t>
            </a:r>
            <a:endParaRPr lang="en-US"/>
          </a:p>
        </p:txBody>
      </p:sp>
      <p:sp>
        <p:nvSpPr>
          <p:cNvPr id="5" name="Slide Number Placeholder 4"/>
          <p:cNvSpPr>
            <a:spLocks noGrp="1"/>
          </p:cNvSpPr>
          <p:nvPr>
            <p:ph type="sldNum" sz="quarter" idx="12"/>
          </p:nvPr>
        </p:nvSpPr>
        <p:spPr/>
        <p:txBody>
          <a:bodyPr/>
          <a:lstStyle/>
          <a:p>
            <a:fld id="{ACB65EEA-0860-4C67-B981-76F74FB73B97}" type="slidenum">
              <a:rPr lang="en-US" smtClean="0"/>
              <a:pPr/>
              <a:t>3</a:t>
            </a:fld>
            <a:endParaRPr lang="en-US"/>
          </a:p>
        </p:txBody>
      </p:sp>
    </p:spTree>
    <p:extLst>
      <p:ext uri="{BB962C8B-B14F-4D97-AF65-F5344CB8AC3E}">
        <p14:creationId xmlns:p14="http://schemas.microsoft.com/office/powerpoint/2010/main" val="816992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fontScale="90000"/>
          </a:bodyPr>
          <a:lstStyle/>
          <a:p>
            <a:pPr algn="ctr"/>
            <a:r>
              <a:rPr lang="en-US" sz="4000" dirty="0" smtClean="0"/>
              <a:t>Sample Initiative - Workshop Overview</a:t>
            </a:r>
            <a:endParaRPr lang="en-US" sz="4000" dirty="0"/>
          </a:p>
        </p:txBody>
      </p:sp>
      <p:sp>
        <p:nvSpPr>
          <p:cNvPr id="3" name="Content Placeholder 2"/>
          <p:cNvSpPr>
            <a:spLocks noGrp="1"/>
          </p:cNvSpPr>
          <p:nvPr>
            <p:ph idx="1"/>
          </p:nvPr>
        </p:nvSpPr>
        <p:spPr>
          <a:xfrm>
            <a:off x="381000" y="914400"/>
            <a:ext cx="8229600" cy="6049964"/>
          </a:xfrm>
        </p:spPr>
        <p:txBody>
          <a:bodyPr>
            <a:normAutofit fontScale="25000" lnSpcReduction="20000"/>
          </a:bodyPr>
          <a:lstStyle/>
          <a:p>
            <a:r>
              <a:rPr lang="en-US" sz="8000" dirty="0" smtClean="0"/>
              <a:t>Workshops can be provided for the leadership team, for specific work groups or for the entire organization.</a:t>
            </a:r>
          </a:p>
          <a:p>
            <a:r>
              <a:rPr lang="en-US" sz="8000" dirty="0" smtClean="0"/>
              <a:t>Training uses adult-learning techniques, real-world scenarios and light-hearted discussion and exercises.</a:t>
            </a:r>
          </a:p>
          <a:p>
            <a:r>
              <a:rPr lang="en-US" sz="8000" dirty="0"/>
              <a:t>P</a:t>
            </a:r>
            <a:r>
              <a:rPr lang="en-US" sz="8000" dirty="0" smtClean="0"/>
              <a:t>rograms take a unique approach, enhancing participants’ appreciation of both masculine and feminine ways of working—in both men and women. Stereotypes and defensiveness are avoided.</a:t>
            </a:r>
          </a:p>
          <a:p>
            <a:r>
              <a:rPr lang="en-US" sz="8000" dirty="0" smtClean="0"/>
              <a:t>Workshop content (sample):</a:t>
            </a:r>
          </a:p>
          <a:p>
            <a:pPr lvl="1"/>
            <a:r>
              <a:rPr lang="en-US" sz="7200" dirty="0" smtClean="0"/>
              <a:t>Introduce the masculine-feminine continuum</a:t>
            </a:r>
          </a:p>
          <a:p>
            <a:pPr lvl="1"/>
            <a:r>
              <a:rPr lang="en-US" sz="7200" dirty="0" smtClean="0"/>
              <a:t>Develop skills  for operating in both masculine and feminine ways depending on which is most effective</a:t>
            </a:r>
          </a:p>
          <a:p>
            <a:pPr lvl="1"/>
            <a:r>
              <a:rPr lang="en-US" sz="7200" dirty="0" smtClean="0"/>
              <a:t>Gain understanding of the “business case” and obstacles to women reaching the top</a:t>
            </a:r>
          </a:p>
          <a:p>
            <a:pPr lvl="1"/>
            <a:r>
              <a:rPr lang="en-US" sz="7200" dirty="0" smtClean="0"/>
              <a:t>Expand appreciation for why inclusive groups make better decisions and get better results</a:t>
            </a:r>
          </a:p>
          <a:p>
            <a:pPr lvl="1"/>
            <a:r>
              <a:rPr lang="en-US" sz="7200" dirty="0" smtClean="0"/>
              <a:t>Commitment to actions to apply an expanded understanding</a:t>
            </a:r>
          </a:p>
          <a:p>
            <a:r>
              <a:rPr lang="en-US" sz="8000" dirty="0" smtClean="0"/>
              <a:t>Learning and change are supported by follow-up coaching and  discussion groups, allowing participants to apply course  material and practice new behaviors in the workplace.</a:t>
            </a:r>
          </a:p>
          <a:p>
            <a:pPr marL="0" indent="0">
              <a:buNone/>
            </a:pPr>
            <a:endParaRPr lang="en-US" sz="8000" b="1" dirty="0" smtClean="0"/>
          </a:p>
          <a:p>
            <a:pPr marL="0" indent="0">
              <a:buNone/>
            </a:pPr>
            <a:endParaRPr lang="en-US" sz="8000" b="1" dirty="0" smtClean="0"/>
          </a:p>
          <a:p>
            <a:pPr marL="0" indent="0">
              <a:buNone/>
            </a:pPr>
            <a:r>
              <a:rPr lang="en-US" sz="1800" b="1" dirty="0"/>
              <a:t> </a:t>
            </a:r>
            <a:r>
              <a:rPr lang="en-US" sz="1800" b="1" dirty="0" smtClean="0"/>
              <a:t> </a:t>
            </a:r>
            <a:endParaRPr lang="en-US" sz="1800" b="1" dirty="0"/>
          </a:p>
        </p:txBody>
      </p:sp>
      <p:sp>
        <p:nvSpPr>
          <p:cNvPr id="4" name="Footer Placeholder 3"/>
          <p:cNvSpPr>
            <a:spLocks noGrp="1"/>
          </p:cNvSpPr>
          <p:nvPr>
            <p:ph type="ftr" sz="quarter" idx="11"/>
          </p:nvPr>
        </p:nvSpPr>
        <p:spPr/>
        <p:txBody>
          <a:bodyPr/>
          <a:lstStyle/>
          <a:p>
            <a:r>
              <a:rPr lang="en-US" smtClean="0"/>
              <a:t>HRM&amp;DCo</a:t>
            </a:r>
            <a:endParaRPr lang="en-US"/>
          </a:p>
        </p:txBody>
      </p:sp>
      <p:sp>
        <p:nvSpPr>
          <p:cNvPr id="5" name="Slide Number Placeholder 4"/>
          <p:cNvSpPr>
            <a:spLocks noGrp="1"/>
          </p:cNvSpPr>
          <p:nvPr>
            <p:ph type="sldNum" sz="quarter" idx="12"/>
          </p:nvPr>
        </p:nvSpPr>
        <p:spPr/>
        <p:txBody>
          <a:bodyPr/>
          <a:lstStyle/>
          <a:p>
            <a:fld id="{ACB65EEA-0860-4C67-B981-76F74FB73B97}" type="slidenum">
              <a:rPr lang="en-US" smtClean="0"/>
              <a:pPr/>
              <a:t>4</a:t>
            </a:fld>
            <a:endParaRPr lang="en-US"/>
          </a:p>
        </p:txBody>
      </p:sp>
    </p:spTree>
    <p:extLst>
      <p:ext uri="{BB962C8B-B14F-4D97-AF65-F5344CB8AC3E}">
        <p14:creationId xmlns:p14="http://schemas.microsoft.com/office/powerpoint/2010/main" val="270993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81000"/>
            <a:ext cx="8229600" cy="639762"/>
          </a:xfrm>
        </p:spPr>
        <p:txBody>
          <a:bodyPr>
            <a:noAutofit/>
          </a:bodyPr>
          <a:lstStyle/>
          <a:p>
            <a:pPr algn="ctr" eaLnBrk="1" hangingPunct="1"/>
            <a:r>
              <a:rPr lang="en-US" sz="4400" dirty="0" smtClean="0"/>
              <a:t>Sample </a:t>
            </a:r>
            <a:r>
              <a:rPr lang="en-US" sz="4000" dirty="0" smtClean="0"/>
              <a:t>Feedback</a:t>
            </a:r>
            <a:endParaRPr lang="en-US" sz="4400" dirty="0" smtClean="0"/>
          </a:p>
        </p:txBody>
      </p:sp>
      <p:sp>
        <p:nvSpPr>
          <p:cNvPr id="5123" name="Content Placeholder 2"/>
          <p:cNvSpPr>
            <a:spLocks noGrp="1"/>
          </p:cNvSpPr>
          <p:nvPr>
            <p:ph idx="1"/>
          </p:nvPr>
        </p:nvSpPr>
        <p:spPr>
          <a:xfrm>
            <a:off x="457200" y="914400"/>
            <a:ext cx="8229600" cy="5181600"/>
          </a:xfrm>
        </p:spPr>
        <p:txBody>
          <a:bodyPr>
            <a:normAutofit fontScale="62500" lnSpcReduction="20000"/>
          </a:bodyPr>
          <a:lstStyle/>
          <a:p>
            <a:r>
              <a:rPr lang="en-US" sz="2800" i="1" dirty="0" smtClean="0"/>
              <a:t>“[XXX, a  former executive], </a:t>
            </a:r>
            <a:r>
              <a:rPr lang="en-US" sz="2800" i="1" dirty="0"/>
              <a:t>is a leading proponent of the notion that recognition and inclusion of the differences in how men and women operate lead to better and more profitable results for an organization. I attended </a:t>
            </a:r>
            <a:r>
              <a:rPr lang="en-US" sz="2800" i="1" dirty="0" smtClean="0"/>
              <a:t>XXX’s </a:t>
            </a:r>
            <a:r>
              <a:rPr lang="en-US" sz="2800" i="1" dirty="0"/>
              <a:t>program in </a:t>
            </a:r>
            <a:r>
              <a:rPr lang="en-US" sz="2800" i="1" dirty="0" smtClean="0"/>
              <a:t>the [city] office</a:t>
            </a:r>
            <a:r>
              <a:rPr lang="en-US" sz="2800" i="1" dirty="0"/>
              <a:t>, and can attest to the fact that the program is highly entertaining, eye-opening, and offers a way to move your own practice to a new level of inclusion and excellence.” </a:t>
            </a:r>
            <a:endParaRPr lang="en-US" sz="2800" i="1" dirty="0" smtClean="0"/>
          </a:p>
          <a:p>
            <a:pPr marL="0" indent="0">
              <a:buNone/>
            </a:pPr>
            <a:endParaRPr lang="en-US" sz="2800" i="1" dirty="0"/>
          </a:p>
          <a:p>
            <a:r>
              <a:rPr lang="en-US" sz="2800" i="1" dirty="0"/>
              <a:t>“In your workshop, you said many things that I had seen and experienced but hadn’t understood as clearly before. I like that your approach is not ‘pro-women’; it is ‘pro-business’ and is well received by men as well as women. It will make a difference in our firm.” </a:t>
            </a:r>
            <a:endParaRPr lang="en-US" sz="2800" i="1" dirty="0" smtClean="0"/>
          </a:p>
          <a:p>
            <a:pPr marL="0" indent="0">
              <a:buNone/>
            </a:pPr>
            <a:endParaRPr lang="en-US" sz="2800" i="1" dirty="0" smtClean="0"/>
          </a:p>
          <a:p>
            <a:r>
              <a:rPr lang="en-US" sz="2800" i="1" dirty="0" smtClean="0"/>
              <a:t>“</a:t>
            </a:r>
            <a:r>
              <a:rPr lang="en-US" sz="2800" i="1" dirty="0"/>
              <a:t>The gender dynamics workshop that </a:t>
            </a:r>
            <a:r>
              <a:rPr lang="en-US" sz="2800" i="1" dirty="0" smtClean="0"/>
              <a:t>XXX </a:t>
            </a:r>
            <a:r>
              <a:rPr lang="en-US" sz="2800" i="1" dirty="0"/>
              <a:t>conducted for our </a:t>
            </a:r>
            <a:r>
              <a:rPr lang="en-US" sz="2800" i="1" dirty="0" smtClean="0"/>
              <a:t>company </a:t>
            </a:r>
            <a:r>
              <a:rPr lang="en-US" sz="2800" i="1" dirty="0"/>
              <a:t>exceeded our expectations. We walked away with not only a better understanding of how gender differences influence our actions, but tangible steps we could take to leverage those differences to improve our culture and client service. The session made a lasting positive impact on our firm — </a:t>
            </a:r>
            <a:r>
              <a:rPr lang="en-US" sz="2800" i="1" dirty="0" smtClean="0"/>
              <a:t>[the prototypes used to avoid stereotyping] are </a:t>
            </a:r>
            <a:r>
              <a:rPr lang="en-US" sz="2800" i="1" dirty="0"/>
              <a:t>now part of our everyday lexicon!” </a:t>
            </a:r>
            <a:endParaRPr lang="en-US" sz="2800" i="1" dirty="0" smtClean="0"/>
          </a:p>
          <a:p>
            <a:pPr marL="0" indent="0">
              <a:buNone/>
            </a:pPr>
            <a:endParaRPr lang="en-US" sz="2800" i="1" dirty="0" smtClean="0"/>
          </a:p>
          <a:p>
            <a:r>
              <a:rPr lang="en-US" sz="2800" i="1" dirty="0" smtClean="0"/>
              <a:t>“</a:t>
            </a:r>
            <a:r>
              <a:rPr lang="en-US" sz="2800" i="1" dirty="0"/>
              <a:t>Very dynamic, well-spoken and very enjoyable</a:t>
            </a:r>
            <a:r>
              <a:rPr lang="en-US" sz="2800" i="1" dirty="0" smtClean="0"/>
              <a:t>.”</a:t>
            </a:r>
            <a:endParaRPr lang="en-US" sz="2800" i="1" dirty="0"/>
          </a:p>
        </p:txBody>
      </p:sp>
    </p:spTree>
    <p:extLst>
      <p:ext uri="{BB962C8B-B14F-4D97-AF65-F5344CB8AC3E}">
        <p14:creationId xmlns:p14="http://schemas.microsoft.com/office/powerpoint/2010/main" val="348742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6781800" cy="685800"/>
          </a:xfrm>
        </p:spPr>
        <p:txBody>
          <a:bodyPr>
            <a:normAutofit fontScale="90000"/>
          </a:bodyPr>
          <a:lstStyle/>
          <a:p>
            <a:pPr algn="ctr"/>
            <a:r>
              <a:rPr lang="en-US" sz="4800" dirty="0"/>
              <a:t>Next Steps</a:t>
            </a:r>
          </a:p>
        </p:txBody>
      </p:sp>
      <p:sp>
        <p:nvSpPr>
          <p:cNvPr id="3" name="Content Placeholder 2"/>
          <p:cNvSpPr>
            <a:spLocks noGrp="1"/>
          </p:cNvSpPr>
          <p:nvPr>
            <p:ph idx="1"/>
          </p:nvPr>
        </p:nvSpPr>
        <p:spPr>
          <a:xfrm>
            <a:off x="762000" y="1219200"/>
            <a:ext cx="7543800" cy="4876800"/>
          </a:xfrm>
        </p:spPr>
        <p:txBody>
          <a:bodyPr>
            <a:normAutofit lnSpcReduction="10000"/>
          </a:bodyPr>
          <a:lstStyle/>
          <a:p>
            <a:r>
              <a:rPr lang="en-US" dirty="0"/>
              <a:t>This product/service is contained in the HR Specialty Products &amp; Services Catalogue™ </a:t>
            </a:r>
          </a:p>
          <a:p>
            <a:r>
              <a:rPr lang="en-US" dirty="0"/>
              <a:t>-Operational level details about this particular service provider can be obtained in conference with the vendor</a:t>
            </a:r>
          </a:p>
          <a:p>
            <a:r>
              <a:rPr lang="en-US" dirty="0"/>
              <a:t>-The HR Mining &amp;Distribution Co. is an independent and contracted representative of the vendor</a:t>
            </a:r>
          </a:p>
          <a:p>
            <a:r>
              <a:rPr lang="en-US" dirty="0"/>
              <a:t>-Upon your request, we will arrange for an introduction that can range from a simple, quick conference call to a services overview / system demo  </a:t>
            </a:r>
          </a:p>
          <a:p>
            <a:r>
              <a:rPr lang="en-US" dirty="0"/>
              <a:t>-Tom Ference 219-662-0201 (Chicagoland area) or tference@hrmdco.com </a:t>
            </a:r>
          </a:p>
          <a:p>
            <a:r>
              <a:rPr lang="en-US" dirty="0"/>
              <a:t>-Thank you for your potential interest in this fresh thinking </a:t>
            </a:r>
          </a:p>
        </p:txBody>
      </p:sp>
    </p:spTree>
    <p:extLst>
      <p:ext uri="{BB962C8B-B14F-4D97-AF65-F5344CB8AC3E}">
        <p14:creationId xmlns:p14="http://schemas.microsoft.com/office/powerpoint/2010/main" val="920991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1201</TotalTime>
  <Words>828</Words>
  <Application>Microsoft Office PowerPoint</Application>
  <PresentationFormat>On-screen Show (4:3)</PresentationFormat>
  <Paragraphs>68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NewsPrint</vt:lpstr>
      <vt:lpstr> Diversity and Inclusion: Engaging, Developing and Retaining Women </vt:lpstr>
      <vt:lpstr>Diversity and Inclusion: Engaging, Developing and Retaining Women</vt:lpstr>
      <vt:lpstr>Assessment and Initiatives </vt:lpstr>
      <vt:lpstr>Sample Initiative - Workshop Overview</vt:lpstr>
      <vt:lpstr>Sample Feedback</vt:lpstr>
      <vt:lpstr>Next Steps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Practices Methodologies &amp; Tool Kit with both Retroactive and Prospective Effect</dc:title>
  <dc:creator>Owner</dc:creator>
  <cp:lastModifiedBy>Owner</cp:lastModifiedBy>
  <cp:revision>27</cp:revision>
  <cp:lastPrinted>2013-01-28T15:51:13Z</cp:lastPrinted>
  <dcterms:created xsi:type="dcterms:W3CDTF">2011-08-31T16:36:45Z</dcterms:created>
  <dcterms:modified xsi:type="dcterms:W3CDTF">2013-07-18T21:44:27Z</dcterms:modified>
</cp:coreProperties>
</file>